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snapToObjects="1">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725-73A7-544E-BC43-1C922338A9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99F770-7848-C64C-BA27-A1762EB8DC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2EC195-AD18-C94A-B4AB-438C285B01A8}"/>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5" name="Footer Placeholder 4">
            <a:extLst>
              <a:ext uri="{FF2B5EF4-FFF2-40B4-BE49-F238E27FC236}">
                <a16:creationId xmlns:a16="http://schemas.microsoft.com/office/drawing/2014/main" id="{074E6E0A-BFA8-0C46-8F2C-EC5B94F96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4B072-B2B3-7A4F-B1DC-57354DFEF7D7}"/>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834411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9F1B-F5F0-5446-8224-7F2EA189BB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6CCFF2-E431-DB40-9C24-CE20DC0E4A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7E183-047D-6A40-B8D4-41A673BED702}"/>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5" name="Footer Placeholder 4">
            <a:extLst>
              <a:ext uri="{FF2B5EF4-FFF2-40B4-BE49-F238E27FC236}">
                <a16:creationId xmlns:a16="http://schemas.microsoft.com/office/drawing/2014/main" id="{701B9268-03D4-524F-B80F-197CC262B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AB5C0B-267E-9641-B27F-2D922C8B62EB}"/>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272095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9FBBDD-2755-4945-BFE9-BA9111AD14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4A1B11-906D-D54C-8288-42F1930C41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65F4F5-DB63-0D46-B9C1-64B7F054DA2E}"/>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5" name="Footer Placeholder 4">
            <a:extLst>
              <a:ext uri="{FF2B5EF4-FFF2-40B4-BE49-F238E27FC236}">
                <a16:creationId xmlns:a16="http://schemas.microsoft.com/office/drawing/2014/main" id="{04A0836C-7D1E-4149-954E-FF8F09EE5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9808B-8116-3249-BF9E-3EA870897785}"/>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34289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6E07-13C6-3643-9802-742E49D53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0BD097-A421-D24F-870C-F598D26E58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8C036-5427-7945-855D-FF3721B716D6}"/>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5" name="Footer Placeholder 4">
            <a:extLst>
              <a:ext uri="{FF2B5EF4-FFF2-40B4-BE49-F238E27FC236}">
                <a16:creationId xmlns:a16="http://schemas.microsoft.com/office/drawing/2014/main" id="{AA91E212-1EA8-624A-88B8-DE7193792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68577-03BC-0A44-95B4-9B1DEC328215}"/>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2785615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5061-54F5-FB4F-A799-D8D1086477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190C05-517C-7541-BE76-BA9F568405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D75735-221B-5941-A87D-F95B7B5FAA4C}"/>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5" name="Footer Placeholder 4">
            <a:extLst>
              <a:ext uri="{FF2B5EF4-FFF2-40B4-BE49-F238E27FC236}">
                <a16:creationId xmlns:a16="http://schemas.microsoft.com/office/drawing/2014/main" id="{6033C1D6-7A96-5E49-9042-8B4ADD8A2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9BB76-7F49-064A-98BB-F1F7FCE4BFAC}"/>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36026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2AB9-C9F4-834C-AC15-447C2598E8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21747D-E85B-C44C-93F8-6111A06C40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3FC60-8CD4-304F-BE27-73276CB4869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B224D8-64FF-4846-8140-2E3BDA8FEC1B}"/>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6" name="Footer Placeholder 5">
            <a:extLst>
              <a:ext uri="{FF2B5EF4-FFF2-40B4-BE49-F238E27FC236}">
                <a16:creationId xmlns:a16="http://schemas.microsoft.com/office/drawing/2014/main" id="{72D42547-290F-504B-81F1-8C6F574C0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822BB-C89A-D049-A13A-AF735C18BFD3}"/>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156897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A0F2-A266-C04F-90D7-DD2131971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3C22F7-6EFA-2D4B-8F54-623FC5227B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F5F009-C510-EF41-B2C7-14CE312F71F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B9E060-FB8B-954E-858F-677433CFD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B733AC-EA0B-C346-8C9A-213AAB6661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B55689-D855-314C-8CCB-1316596886D0}"/>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8" name="Footer Placeholder 7">
            <a:extLst>
              <a:ext uri="{FF2B5EF4-FFF2-40B4-BE49-F238E27FC236}">
                <a16:creationId xmlns:a16="http://schemas.microsoft.com/office/drawing/2014/main" id="{B302E4B7-7923-9047-B132-5ECA5A7E48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532017-B615-AA45-859D-ED3647C7E30D}"/>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2884192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3F1A-5701-4F41-A39E-78B9063D73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E16F89-8247-2449-A795-5D70EBAB3FA8}"/>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4" name="Footer Placeholder 3">
            <a:extLst>
              <a:ext uri="{FF2B5EF4-FFF2-40B4-BE49-F238E27FC236}">
                <a16:creationId xmlns:a16="http://schemas.microsoft.com/office/drawing/2014/main" id="{F25709AF-E6CC-4642-AD08-2033689E06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F35CDA-92F0-664E-9D16-24A32826CD9C}"/>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2548889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A5F33-E824-B04A-979E-882344547191}"/>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3" name="Footer Placeholder 2">
            <a:extLst>
              <a:ext uri="{FF2B5EF4-FFF2-40B4-BE49-F238E27FC236}">
                <a16:creationId xmlns:a16="http://schemas.microsoft.com/office/drawing/2014/main" id="{A01F421A-9739-634F-AEF8-C26029DAFB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CD8EDA-4E5C-2040-9500-A3CCF4A00E09}"/>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2433044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A0CD-A90E-D946-BD3C-86C3FEDCF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6A3583-1C70-F845-8AC1-3684DE851B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4D3612-E90A-0E4C-9DFB-B3F10D084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428336-FE75-F448-8335-4602B66FF503}"/>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6" name="Footer Placeholder 5">
            <a:extLst>
              <a:ext uri="{FF2B5EF4-FFF2-40B4-BE49-F238E27FC236}">
                <a16:creationId xmlns:a16="http://schemas.microsoft.com/office/drawing/2014/main" id="{1F02FC65-EAFD-734D-8AF0-AA0D72268F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A61C03-5009-2C47-81D3-6588303A729F}"/>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104643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859C-A49A-4440-901B-8C7C6DB6D5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3C08F2-FE66-384F-AEBF-80CBD19778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7895DA-EFB0-9049-B66B-F61B8F5E1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1E72D4-F5F5-5C4E-B84D-AD75886CC567}"/>
              </a:ext>
            </a:extLst>
          </p:cNvPr>
          <p:cNvSpPr>
            <a:spLocks noGrp="1"/>
          </p:cNvSpPr>
          <p:nvPr>
            <p:ph type="dt" sz="half" idx="10"/>
          </p:nvPr>
        </p:nvSpPr>
        <p:spPr/>
        <p:txBody>
          <a:bodyPr/>
          <a:lstStyle/>
          <a:p>
            <a:fld id="{2A01AC7F-42D3-2044-8D0C-C3AA989D0E9F}" type="datetimeFigureOut">
              <a:rPr lang="en-US" smtClean="0"/>
              <a:t>11/11/18</a:t>
            </a:fld>
            <a:endParaRPr lang="en-US"/>
          </a:p>
        </p:txBody>
      </p:sp>
      <p:sp>
        <p:nvSpPr>
          <p:cNvPr id="6" name="Footer Placeholder 5">
            <a:extLst>
              <a:ext uri="{FF2B5EF4-FFF2-40B4-BE49-F238E27FC236}">
                <a16:creationId xmlns:a16="http://schemas.microsoft.com/office/drawing/2014/main" id="{1EBAEE97-AFD3-854D-A293-C1648EDE9C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94232-F555-B349-9B3F-FB222B27E21D}"/>
              </a:ext>
            </a:extLst>
          </p:cNvPr>
          <p:cNvSpPr>
            <a:spLocks noGrp="1"/>
          </p:cNvSpPr>
          <p:nvPr>
            <p:ph type="sldNum" sz="quarter" idx="12"/>
          </p:nvPr>
        </p:nvSpPr>
        <p:spPr/>
        <p:txBody>
          <a:bodyPr/>
          <a:lstStyle/>
          <a:p>
            <a:fld id="{9E8D288B-53F4-104F-9114-D6B67D3E1E86}" type="slidenum">
              <a:rPr lang="en-US" smtClean="0"/>
              <a:t>‹#›</a:t>
            </a:fld>
            <a:endParaRPr lang="en-US"/>
          </a:p>
        </p:txBody>
      </p:sp>
    </p:spTree>
    <p:extLst>
      <p:ext uri="{BB962C8B-B14F-4D97-AF65-F5344CB8AC3E}">
        <p14:creationId xmlns:p14="http://schemas.microsoft.com/office/powerpoint/2010/main" val="2986119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2B25BC-3181-D14A-A1EA-083432F5FC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D737C-2359-E545-A6FC-AF02BC249D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B711B-E8AD-DA4A-B694-FB6C15E53B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1AC7F-42D3-2044-8D0C-C3AA989D0E9F}" type="datetimeFigureOut">
              <a:rPr lang="en-US" smtClean="0"/>
              <a:t>11/11/18</a:t>
            </a:fld>
            <a:endParaRPr lang="en-US"/>
          </a:p>
        </p:txBody>
      </p:sp>
      <p:sp>
        <p:nvSpPr>
          <p:cNvPr id="5" name="Footer Placeholder 4">
            <a:extLst>
              <a:ext uri="{FF2B5EF4-FFF2-40B4-BE49-F238E27FC236}">
                <a16:creationId xmlns:a16="http://schemas.microsoft.com/office/drawing/2014/main" id="{8220228F-B95B-854B-9B94-391925B213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2033D7-8198-B449-A6A1-54E1BBA89C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8D288B-53F4-104F-9114-D6B67D3E1E86}" type="slidenum">
              <a:rPr lang="en-US" smtClean="0"/>
              <a:t>‹#›</a:t>
            </a:fld>
            <a:endParaRPr lang="en-US"/>
          </a:p>
        </p:txBody>
      </p:sp>
    </p:spTree>
    <p:extLst>
      <p:ext uri="{BB962C8B-B14F-4D97-AF65-F5344CB8AC3E}">
        <p14:creationId xmlns:p14="http://schemas.microsoft.com/office/powerpoint/2010/main" val="3283836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4866-2F54-A446-8DE2-6887ECD6CB3F}"/>
              </a:ext>
            </a:extLst>
          </p:cNvPr>
          <p:cNvSpPr>
            <a:spLocks noGrp="1"/>
          </p:cNvSpPr>
          <p:nvPr>
            <p:ph type="ctrTitle"/>
          </p:nvPr>
        </p:nvSpPr>
        <p:spPr/>
        <p:txBody>
          <a:bodyPr/>
          <a:lstStyle/>
          <a:p>
            <a:r>
              <a:rPr lang="en-US" dirty="0"/>
              <a:t>Mass Storage Structure</a:t>
            </a:r>
          </a:p>
        </p:txBody>
      </p:sp>
      <p:sp>
        <p:nvSpPr>
          <p:cNvPr id="3" name="Subtitle 2">
            <a:extLst>
              <a:ext uri="{FF2B5EF4-FFF2-40B4-BE49-F238E27FC236}">
                <a16:creationId xmlns:a16="http://schemas.microsoft.com/office/drawing/2014/main" id="{D0BBF892-E131-C647-85EB-34BC037915C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20726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BEA8-6B1A-8A46-8D82-9949386C6F89}"/>
              </a:ext>
            </a:extLst>
          </p:cNvPr>
          <p:cNvSpPr>
            <a:spLocks noGrp="1"/>
          </p:cNvSpPr>
          <p:nvPr>
            <p:ph type="title"/>
          </p:nvPr>
        </p:nvSpPr>
        <p:spPr/>
        <p:txBody>
          <a:bodyPr/>
          <a:lstStyle/>
          <a:p>
            <a:r>
              <a:rPr lang="en-US" dirty="0"/>
              <a:t>Network attached storage</a:t>
            </a:r>
          </a:p>
        </p:txBody>
      </p:sp>
      <p:sp>
        <p:nvSpPr>
          <p:cNvPr id="3" name="Content Placeholder 2">
            <a:extLst>
              <a:ext uri="{FF2B5EF4-FFF2-40B4-BE49-F238E27FC236}">
                <a16:creationId xmlns:a16="http://schemas.microsoft.com/office/drawing/2014/main" id="{A42FE8DB-30A8-BC4A-8C9C-DE79DA8368B1}"/>
              </a:ext>
            </a:extLst>
          </p:cNvPr>
          <p:cNvSpPr>
            <a:spLocks noGrp="1"/>
          </p:cNvSpPr>
          <p:nvPr>
            <p:ph idx="1"/>
          </p:nvPr>
        </p:nvSpPr>
        <p:spPr>
          <a:xfrm>
            <a:off x="838200" y="1825625"/>
            <a:ext cx="6286995" cy="4351338"/>
          </a:xfrm>
        </p:spPr>
        <p:txBody>
          <a:bodyPr>
            <a:normAutofit fontScale="92500" lnSpcReduction="10000"/>
          </a:bodyPr>
          <a:lstStyle/>
          <a:p>
            <a:r>
              <a:rPr lang="en-US" dirty="0"/>
              <a:t>A network-attached storage (NAS) device is a special-purpose storage system that is accessed remotely over a data network.</a:t>
            </a:r>
          </a:p>
          <a:p>
            <a:r>
              <a:rPr lang="en-US" dirty="0"/>
              <a:t>Clients access network-attached storage via a remote-procedure-call interface.</a:t>
            </a:r>
          </a:p>
          <a:p>
            <a:r>
              <a:rPr lang="en-US" dirty="0"/>
              <a:t>The remote procedure calls (RPCs) are carried via TCP or UDP over an IP network usually over LAN.</a:t>
            </a:r>
          </a:p>
          <a:p>
            <a:r>
              <a:rPr lang="en-US" dirty="0"/>
              <a:t>The network attached storage unit is usually implemented as a RAID array with software that implements the RPC interface.</a:t>
            </a:r>
          </a:p>
        </p:txBody>
      </p:sp>
      <p:pic>
        <p:nvPicPr>
          <p:cNvPr id="4" name="Picture 3">
            <a:extLst>
              <a:ext uri="{FF2B5EF4-FFF2-40B4-BE49-F238E27FC236}">
                <a16:creationId xmlns:a16="http://schemas.microsoft.com/office/drawing/2014/main" id="{1118C235-20A7-7244-90D8-D9FAF837B450}"/>
              </a:ext>
            </a:extLst>
          </p:cNvPr>
          <p:cNvPicPr>
            <a:picLocks noChangeAspect="1"/>
          </p:cNvPicPr>
          <p:nvPr/>
        </p:nvPicPr>
        <p:blipFill>
          <a:blip r:embed="rId2"/>
          <a:stretch>
            <a:fillRect/>
          </a:stretch>
        </p:blipFill>
        <p:spPr>
          <a:xfrm>
            <a:off x="6958115" y="2400300"/>
            <a:ext cx="4902200" cy="2057400"/>
          </a:xfrm>
          <a:prstGeom prst="rect">
            <a:avLst/>
          </a:prstGeom>
        </p:spPr>
      </p:pic>
    </p:spTree>
    <p:extLst>
      <p:ext uri="{BB962C8B-B14F-4D97-AF65-F5344CB8AC3E}">
        <p14:creationId xmlns:p14="http://schemas.microsoft.com/office/powerpoint/2010/main" val="282930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2FA5-F591-8348-AB0E-3EAB77E7D579}"/>
              </a:ext>
            </a:extLst>
          </p:cNvPr>
          <p:cNvSpPr>
            <a:spLocks noGrp="1"/>
          </p:cNvSpPr>
          <p:nvPr>
            <p:ph type="title"/>
          </p:nvPr>
        </p:nvSpPr>
        <p:spPr/>
        <p:txBody>
          <a:bodyPr/>
          <a:lstStyle/>
          <a:p>
            <a:r>
              <a:rPr lang="en-US" dirty="0"/>
              <a:t>Storage Area Network</a:t>
            </a:r>
          </a:p>
        </p:txBody>
      </p:sp>
      <p:sp>
        <p:nvSpPr>
          <p:cNvPr id="3" name="Content Placeholder 2">
            <a:extLst>
              <a:ext uri="{FF2B5EF4-FFF2-40B4-BE49-F238E27FC236}">
                <a16:creationId xmlns:a16="http://schemas.microsoft.com/office/drawing/2014/main" id="{4E6EA6A0-4316-534A-A49D-1B1DCD5657D9}"/>
              </a:ext>
            </a:extLst>
          </p:cNvPr>
          <p:cNvSpPr>
            <a:spLocks noGrp="1"/>
          </p:cNvSpPr>
          <p:nvPr>
            <p:ph idx="1"/>
          </p:nvPr>
        </p:nvSpPr>
        <p:spPr/>
        <p:txBody>
          <a:bodyPr/>
          <a:lstStyle/>
          <a:p>
            <a:r>
              <a:rPr lang="en-US" dirty="0"/>
              <a:t>Storage I/O operations consume bandwidth on the data network, thereby increasing the latency of network communication.</a:t>
            </a:r>
          </a:p>
          <a:p>
            <a:r>
              <a:rPr lang="en-US" dirty="0"/>
              <a:t>A storage-area network (SAN) is a private network using storage protocols rather than networking protocols.</a:t>
            </a:r>
          </a:p>
          <a:p>
            <a:r>
              <a:rPr lang="en-US" dirty="0"/>
              <a:t>Multiple hosts and multiple storage arrays can attach to the same SAN, and storage can be dynamically allocated to hosts.</a:t>
            </a:r>
          </a:p>
          <a:p>
            <a:r>
              <a:rPr lang="en-US" dirty="0"/>
              <a:t>A SAN switch allows or prohibits access between the hosts and the storage.</a:t>
            </a:r>
          </a:p>
          <a:p>
            <a:endParaRPr lang="en-US" dirty="0"/>
          </a:p>
        </p:txBody>
      </p:sp>
    </p:spTree>
    <p:extLst>
      <p:ext uri="{BB962C8B-B14F-4D97-AF65-F5344CB8AC3E}">
        <p14:creationId xmlns:p14="http://schemas.microsoft.com/office/powerpoint/2010/main" val="60589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D9D8-1312-DB44-9E21-59BB6BDD0D81}"/>
              </a:ext>
            </a:extLst>
          </p:cNvPr>
          <p:cNvSpPr>
            <a:spLocks noGrp="1"/>
          </p:cNvSpPr>
          <p:nvPr>
            <p:ph type="title"/>
          </p:nvPr>
        </p:nvSpPr>
        <p:spPr/>
        <p:txBody>
          <a:bodyPr/>
          <a:lstStyle/>
          <a:p>
            <a:r>
              <a:rPr lang="en-US" dirty="0"/>
              <a:t>Disk Scheduling</a:t>
            </a:r>
          </a:p>
        </p:txBody>
      </p:sp>
      <p:sp>
        <p:nvSpPr>
          <p:cNvPr id="3" name="Content Placeholder 2">
            <a:extLst>
              <a:ext uri="{FF2B5EF4-FFF2-40B4-BE49-F238E27FC236}">
                <a16:creationId xmlns:a16="http://schemas.microsoft.com/office/drawing/2014/main" id="{2427831E-C672-B04B-AFA7-D132DC361A15}"/>
              </a:ext>
            </a:extLst>
          </p:cNvPr>
          <p:cNvSpPr>
            <a:spLocks noGrp="1"/>
          </p:cNvSpPr>
          <p:nvPr>
            <p:ph idx="1"/>
          </p:nvPr>
        </p:nvSpPr>
        <p:spPr/>
        <p:txBody>
          <a:bodyPr>
            <a:normAutofit fontScale="85000" lnSpcReduction="20000"/>
          </a:bodyPr>
          <a:lstStyle/>
          <a:p>
            <a:r>
              <a:rPr lang="en-US" dirty="0"/>
              <a:t>The access time has two major components, seek time and rotational latency.</a:t>
            </a:r>
          </a:p>
          <a:p>
            <a:r>
              <a:rPr lang="en-US" dirty="0"/>
              <a:t>The disk bandwidth is the total number of bytes transferred, divided by the total time between the first request for service and the completion of the last transfer</a:t>
            </a:r>
          </a:p>
          <a:p>
            <a:r>
              <a:rPr lang="en-US" dirty="0"/>
              <a:t>Whenever a process needs I/O to or from the disk, it issues a system call to the operating system. </a:t>
            </a:r>
          </a:p>
          <a:p>
            <a:pPr lvl="1"/>
            <a:r>
              <a:rPr lang="en-US" dirty="0"/>
              <a:t>Whether this operation is input or output</a:t>
            </a:r>
          </a:p>
          <a:p>
            <a:pPr lvl="1"/>
            <a:r>
              <a:rPr lang="en-US" dirty="0"/>
              <a:t>What the disk address for the transfer is</a:t>
            </a:r>
          </a:p>
          <a:p>
            <a:pPr lvl="1"/>
            <a:r>
              <a:rPr lang="en-US" dirty="0"/>
              <a:t>What the memory address for the transfer is</a:t>
            </a:r>
          </a:p>
          <a:p>
            <a:pPr lvl="1"/>
            <a:r>
              <a:rPr lang="en-US" dirty="0"/>
              <a:t>What the number of sectors to be transferred is</a:t>
            </a:r>
          </a:p>
          <a:p>
            <a:r>
              <a:rPr lang="en-US" dirty="0"/>
              <a:t>If the desired disk drive and controller are available, the request can be serviced immediately.</a:t>
            </a:r>
          </a:p>
          <a:p>
            <a:r>
              <a:rPr lang="en-US" dirty="0"/>
              <a:t>If the drive or controller is busy, any new requests for service will be placed in the queue of pending requests</a:t>
            </a:r>
          </a:p>
          <a:p>
            <a:pPr lvl="1"/>
            <a:endParaRPr lang="en-US" dirty="0"/>
          </a:p>
        </p:txBody>
      </p:sp>
    </p:spTree>
    <p:extLst>
      <p:ext uri="{BB962C8B-B14F-4D97-AF65-F5344CB8AC3E}">
        <p14:creationId xmlns:p14="http://schemas.microsoft.com/office/powerpoint/2010/main" val="382411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F2E9-B0AB-E043-9B16-6AA0E8D0DCB5}"/>
              </a:ext>
            </a:extLst>
          </p:cNvPr>
          <p:cNvSpPr>
            <a:spLocks noGrp="1"/>
          </p:cNvSpPr>
          <p:nvPr>
            <p:ph type="title"/>
          </p:nvPr>
        </p:nvSpPr>
        <p:spPr/>
        <p:txBody>
          <a:bodyPr/>
          <a:lstStyle/>
          <a:p>
            <a:r>
              <a:rPr lang="en-US" dirty="0"/>
              <a:t>First come first Serve Scheduling</a:t>
            </a:r>
          </a:p>
        </p:txBody>
      </p:sp>
      <p:sp>
        <p:nvSpPr>
          <p:cNvPr id="3" name="Content Placeholder 2">
            <a:extLst>
              <a:ext uri="{FF2B5EF4-FFF2-40B4-BE49-F238E27FC236}">
                <a16:creationId xmlns:a16="http://schemas.microsoft.com/office/drawing/2014/main" id="{F1C100FE-ADF6-A542-85A9-7FE63CA8BA12}"/>
              </a:ext>
            </a:extLst>
          </p:cNvPr>
          <p:cNvSpPr>
            <a:spLocks noGrp="1"/>
          </p:cNvSpPr>
          <p:nvPr>
            <p:ph idx="1"/>
          </p:nvPr>
        </p:nvSpPr>
        <p:spPr>
          <a:xfrm>
            <a:off x="838200" y="1825625"/>
            <a:ext cx="5503223" cy="4351338"/>
          </a:xfrm>
        </p:spPr>
        <p:txBody>
          <a:bodyPr/>
          <a:lstStyle/>
          <a:p>
            <a:r>
              <a:rPr lang="en-US" dirty="0"/>
              <a:t>queue 98, 183, 37, 122, 14, 124, 65, 67 </a:t>
            </a:r>
          </a:p>
          <a:p>
            <a:r>
              <a:rPr lang="en-US" dirty="0"/>
              <a:t>head starts at 53</a:t>
            </a:r>
          </a:p>
        </p:txBody>
      </p:sp>
      <p:pic>
        <p:nvPicPr>
          <p:cNvPr id="5" name="Picture 4">
            <a:extLst>
              <a:ext uri="{FF2B5EF4-FFF2-40B4-BE49-F238E27FC236}">
                <a16:creationId xmlns:a16="http://schemas.microsoft.com/office/drawing/2014/main" id="{65FEDB54-CEC5-2846-95AB-F8835E0B2D5C}"/>
              </a:ext>
            </a:extLst>
          </p:cNvPr>
          <p:cNvPicPr>
            <a:picLocks noChangeAspect="1"/>
          </p:cNvPicPr>
          <p:nvPr/>
        </p:nvPicPr>
        <p:blipFill>
          <a:blip r:embed="rId2"/>
          <a:stretch>
            <a:fillRect/>
          </a:stretch>
        </p:blipFill>
        <p:spPr>
          <a:xfrm>
            <a:off x="6752276" y="2058720"/>
            <a:ext cx="4292600" cy="2336800"/>
          </a:xfrm>
          <a:prstGeom prst="rect">
            <a:avLst/>
          </a:prstGeom>
        </p:spPr>
      </p:pic>
    </p:spTree>
    <p:extLst>
      <p:ext uri="{BB962C8B-B14F-4D97-AF65-F5344CB8AC3E}">
        <p14:creationId xmlns:p14="http://schemas.microsoft.com/office/powerpoint/2010/main" val="293051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162CB-CAF2-8642-8E24-693E509FAEF3}"/>
              </a:ext>
            </a:extLst>
          </p:cNvPr>
          <p:cNvSpPr>
            <a:spLocks noGrp="1"/>
          </p:cNvSpPr>
          <p:nvPr>
            <p:ph type="title"/>
          </p:nvPr>
        </p:nvSpPr>
        <p:spPr/>
        <p:txBody>
          <a:bodyPr/>
          <a:lstStyle/>
          <a:p>
            <a:r>
              <a:rPr lang="en-US" dirty="0"/>
              <a:t>Shortest Seek Time First Scheduling</a:t>
            </a:r>
          </a:p>
        </p:txBody>
      </p:sp>
      <p:sp>
        <p:nvSpPr>
          <p:cNvPr id="3" name="Content Placeholder 2">
            <a:extLst>
              <a:ext uri="{FF2B5EF4-FFF2-40B4-BE49-F238E27FC236}">
                <a16:creationId xmlns:a16="http://schemas.microsoft.com/office/drawing/2014/main" id="{9787E1E1-8AD3-074C-AE2D-09AFE72513D1}"/>
              </a:ext>
            </a:extLst>
          </p:cNvPr>
          <p:cNvSpPr>
            <a:spLocks noGrp="1"/>
          </p:cNvSpPr>
          <p:nvPr>
            <p:ph idx="1"/>
          </p:nvPr>
        </p:nvSpPr>
        <p:spPr>
          <a:xfrm>
            <a:off x="838200" y="1825625"/>
            <a:ext cx="6263244" cy="4351338"/>
          </a:xfrm>
        </p:spPr>
        <p:txBody>
          <a:bodyPr/>
          <a:lstStyle/>
          <a:p>
            <a:r>
              <a:rPr lang="en-US" dirty="0"/>
              <a:t>The SSTF algorithm selects the request with the least seek time from the current head position.</a:t>
            </a:r>
          </a:p>
          <a:p>
            <a:r>
              <a:rPr lang="en-US" dirty="0"/>
              <a:t>queue 98, 183, 37, 122, 14, 124, 65, 67 </a:t>
            </a:r>
          </a:p>
          <a:p>
            <a:r>
              <a:rPr lang="en-US" dirty="0"/>
              <a:t>head starts at 53</a:t>
            </a:r>
          </a:p>
          <a:p>
            <a:endParaRPr lang="en-US" dirty="0"/>
          </a:p>
          <a:p>
            <a:endParaRPr lang="en-US" dirty="0"/>
          </a:p>
        </p:txBody>
      </p:sp>
      <p:pic>
        <p:nvPicPr>
          <p:cNvPr id="4" name="Picture 3">
            <a:extLst>
              <a:ext uri="{FF2B5EF4-FFF2-40B4-BE49-F238E27FC236}">
                <a16:creationId xmlns:a16="http://schemas.microsoft.com/office/drawing/2014/main" id="{8A6869E7-719D-234C-BD25-1E87FB95592D}"/>
              </a:ext>
            </a:extLst>
          </p:cNvPr>
          <p:cNvPicPr>
            <a:picLocks noChangeAspect="1"/>
          </p:cNvPicPr>
          <p:nvPr/>
        </p:nvPicPr>
        <p:blipFill>
          <a:blip r:embed="rId2"/>
          <a:stretch>
            <a:fillRect/>
          </a:stretch>
        </p:blipFill>
        <p:spPr>
          <a:xfrm>
            <a:off x="6635997" y="3562763"/>
            <a:ext cx="4216400" cy="2463800"/>
          </a:xfrm>
          <a:prstGeom prst="rect">
            <a:avLst/>
          </a:prstGeom>
        </p:spPr>
      </p:pic>
    </p:spTree>
    <p:extLst>
      <p:ext uri="{BB962C8B-B14F-4D97-AF65-F5344CB8AC3E}">
        <p14:creationId xmlns:p14="http://schemas.microsoft.com/office/powerpoint/2010/main" val="1488178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B85F-06F6-1445-89BE-D6D05C43D0A7}"/>
              </a:ext>
            </a:extLst>
          </p:cNvPr>
          <p:cNvSpPr>
            <a:spLocks noGrp="1"/>
          </p:cNvSpPr>
          <p:nvPr>
            <p:ph type="title"/>
          </p:nvPr>
        </p:nvSpPr>
        <p:spPr/>
        <p:txBody>
          <a:bodyPr/>
          <a:lstStyle/>
          <a:p>
            <a:r>
              <a:rPr lang="en-US" dirty="0"/>
              <a:t>SCAN Scheduling</a:t>
            </a:r>
          </a:p>
        </p:txBody>
      </p:sp>
      <p:sp>
        <p:nvSpPr>
          <p:cNvPr id="3" name="Content Placeholder 2">
            <a:extLst>
              <a:ext uri="{FF2B5EF4-FFF2-40B4-BE49-F238E27FC236}">
                <a16:creationId xmlns:a16="http://schemas.microsoft.com/office/drawing/2014/main" id="{3FE18CA0-F123-9746-A544-03CA4222A320}"/>
              </a:ext>
            </a:extLst>
          </p:cNvPr>
          <p:cNvSpPr>
            <a:spLocks noGrp="1"/>
          </p:cNvSpPr>
          <p:nvPr>
            <p:ph idx="1"/>
          </p:nvPr>
        </p:nvSpPr>
        <p:spPr>
          <a:xfrm>
            <a:off x="838200" y="1825625"/>
            <a:ext cx="6261100" cy="4351338"/>
          </a:xfrm>
        </p:spPr>
        <p:txBody>
          <a:bodyPr/>
          <a:lstStyle/>
          <a:p>
            <a:r>
              <a:rPr lang="en-US" dirty="0"/>
              <a:t>The disk arm starts at one end of the disk and moves toward the other end, servicing requests as it reaches each cylinder, until it gets to the other end of the disk.</a:t>
            </a:r>
          </a:p>
          <a:p>
            <a:r>
              <a:rPr lang="en-US" dirty="0"/>
              <a:t>At the other end, the direction of head movement is reversed, and servicing continues. </a:t>
            </a:r>
          </a:p>
          <a:p>
            <a:r>
              <a:rPr lang="en-US" dirty="0"/>
              <a:t>The SCAN algorithm is sometimes called the elevator algorithm.</a:t>
            </a:r>
          </a:p>
        </p:txBody>
      </p:sp>
      <p:pic>
        <p:nvPicPr>
          <p:cNvPr id="4" name="Picture 3">
            <a:extLst>
              <a:ext uri="{FF2B5EF4-FFF2-40B4-BE49-F238E27FC236}">
                <a16:creationId xmlns:a16="http://schemas.microsoft.com/office/drawing/2014/main" id="{A63C7284-2EAF-DF49-A116-386CA34DB86E}"/>
              </a:ext>
            </a:extLst>
          </p:cNvPr>
          <p:cNvPicPr>
            <a:picLocks noChangeAspect="1"/>
          </p:cNvPicPr>
          <p:nvPr/>
        </p:nvPicPr>
        <p:blipFill>
          <a:blip r:embed="rId2"/>
          <a:stretch>
            <a:fillRect/>
          </a:stretch>
        </p:blipFill>
        <p:spPr>
          <a:xfrm>
            <a:off x="7099300" y="1933369"/>
            <a:ext cx="4254500" cy="2540000"/>
          </a:xfrm>
          <a:prstGeom prst="rect">
            <a:avLst/>
          </a:prstGeom>
        </p:spPr>
      </p:pic>
    </p:spTree>
    <p:extLst>
      <p:ext uri="{BB962C8B-B14F-4D97-AF65-F5344CB8AC3E}">
        <p14:creationId xmlns:p14="http://schemas.microsoft.com/office/powerpoint/2010/main" val="2369570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D8BF-3687-2C46-A35B-AFF1AA9D72AE}"/>
              </a:ext>
            </a:extLst>
          </p:cNvPr>
          <p:cNvSpPr>
            <a:spLocks noGrp="1"/>
          </p:cNvSpPr>
          <p:nvPr>
            <p:ph type="title"/>
          </p:nvPr>
        </p:nvSpPr>
        <p:spPr/>
        <p:txBody>
          <a:bodyPr/>
          <a:lstStyle/>
          <a:p>
            <a:r>
              <a:rPr lang="en-US" dirty="0"/>
              <a:t>C-SCAN Scheduling</a:t>
            </a:r>
          </a:p>
        </p:txBody>
      </p:sp>
      <p:sp>
        <p:nvSpPr>
          <p:cNvPr id="3" name="Content Placeholder 2">
            <a:extLst>
              <a:ext uri="{FF2B5EF4-FFF2-40B4-BE49-F238E27FC236}">
                <a16:creationId xmlns:a16="http://schemas.microsoft.com/office/drawing/2014/main" id="{00E88323-FF99-3C4B-BD75-E05E079C6A41}"/>
              </a:ext>
            </a:extLst>
          </p:cNvPr>
          <p:cNvSpPr>
            <a:spLocks noGrp="1"/>
          </p:cNvSpPr>
          <p:nvPr>
            <p:ph idx="1"/>
          </p:nvPr>
        </p:nvSpPr>
        <p:spPr>
          <a:xfrm>
            <a:off x="838200" y="1825625"/>
            <a:ext cx="6536377" cy="4351338"/>
          </a:xfrm>
        </p:spPr>
        <p:txBody>
          <a:bodyPr>
            <a:normAutofit fontScale="92500" lnSpcReduction="10000"/>
          </a:bodyPr>
          <a:lstStyle/>
          <a:p>
            <a:r>
              <a:rPr lang="en-US" dirty="0"/>
              <a:t>Circular SCAN (C-SCAN) scheduling is a variant of SCAN designed to provide a more uniform wait time.</a:t>
            </a:r>
          </a:p>
          <a:p>
            <a:r>
              <a:rPr lang="en-US" dirty="0"/>
              <a:t>When the head reaches the other end, however, it immediately returns to the beginning of the disk without servicing any requests on the return trip.</a:t>
            </a:r>
          </a:p>
          <a:p>
            <a:r>
              <a:rPr lang="en-US" dirty="0"/>
              <a:t>The C-SCAN scheduling algorithm essentially treats the cylinders as a circular list that wraps around from the final cylinder to the first one.</a:t>
            </a:r>
          </a:p>
          <a:p>
            <a:r>
              <a:rPr lang="en-US" dirty="0"/>
              <a:t>Modification is LOOK scheduling</a:t>
            </a:r>
          </a:p>
        </p:txBody>
      </p:sp>
      <p:pic>
        <p:nvPicPr>
          <p:cNvPr id="4" name="Picture 3">
            <a:extLst>
              <a:ext uri="{FF2B5EF4-FFF2-40B4-BE49-F238E27FC236}">
                <a16:creationId xmlns:a16="http://schemas.microsoft.com/office/drawing/2014/main" id="{275B5B57-8B61-874A-B03F-6D87585448B0}"/>
              </a:ext>
            </a:extLst>
          </p:cNvPr>
          <p:cNvPicPr>
            <a:picLocks noChangeAspect="1"/>
          </p:cNvPicPr>
          <p:nvPr/>
        </p:nvPicPr>
        <p:blipFill>
          <a:blip r:embed="rId2"/>
          <a:stretch>
            <a:fillRect/>
          </a:stretch>
        </p:blipFill>
        <p:spPr>
          <a:xfrm>
            <a:off x="7374577" y="1942193"/>
            <a:ext cx="4140200" cy="2451100"/>
          </a:xfrm>
          <a:prstGeom prst="rect">
            <a:avLst/>
          </a:prstGeom>
        </p:spPr>
      </p:pic>
    </p:spTree>
    <p:extLst>
      <p:ext uri="{BB962C8B-B14F-4D97-AF65-F5344CB8AC3E}">
        <p14:creationId xmlns:p14="http://schemas.microsoft.com/office/powerpoint/2010/main" val="2329464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8B74-EAC2-F048-B4AB-EEE1B94BA2BB}"/>
              </a:ext>
            </a:extLst>
          </p:cNvPr>
          <p:cNvSpPr>
            <a:spLocks noGrp="1"/>
          </p:cNvSpPr>
          <p:nvPr>
            <p:ph type="title"/>
          </p:nvPr>
        </p:nvSpPr>
        <p:spPr/>
        <p:txBody>
          <a:bodyPr/>
          <a:lstStyle/>
          <a:p>
            <a:r>
              <a:rPr lang="en-US" dirty="0"/>
              <a:t>Disk Formatting</a:t>
            </a:r>
          </a:p>
        </p:txBody>
      </p:sp>
      <p:sp>
        <p:nvSpPr>
          <p:cNvPr id="3" name="Content Placeholder 2">
            <a:extLst>
              <a:ext uri="{FF2B5EF4-FFF2-40B4-BE49-F238E27FC236}">
                <a16:creationId xmlns:a16="http://schemas.microsoft.com/office/drawing/2014/main" id="{93D69206-9268-FD42-8CB5-D1AEB0F58A36}"/>
              </a:ext>
            </a:extLst>
          </p:cNvPr>
          <p:cNvSpPr>
            <a:spLocks noGrp="1"/>
          </p:cNvSpPr>
          <p:nvPr>
            <p:ph idx="1"/>
          </p:nvPr>
        </p:nvSpPr>
        <p:spPr/>
        <p:txBody>
          <a:bodyPr>
            <a:normAutofit fontScale="77500" lnSpcReduction="20000"/>
          </a:bodyPr>
          <a:lstStyle/>
          <a:p>
            <a:r>
              <a:rPr lang="en-US" dirty="0"/>
              <a:t>Before a disk can store data, it must be divided into sectors that the disk controller can read and write. This process is called low-level formatting, or physical formatting.</a:t>
            </a:r>
          </a:p>
          <a:p>
            <a:r>
              <a:rPr lang="en-US" dirty="0"/>
              <a:t>Low-level formatting fills the disk with a special data structure for each sector.</a:t>
            </a:r>
          </a:p>
          <a:p>
            <a:r>
              <a:rPr lang="en-US" dirty="0"/>
              <a:t>The data structure for a sector typically consists of a header, a data area (usually 512 bytes in size), and a trailer.</a:t>
            </a:r>
          </a:p>
          <a:p>
            <a:r>
              <a:rPr lang="en-US" dirty="0"/>
              <a:t>The header and trailer contain information used by the disk controller, such as a sector number and an error-correcting code (ECC). </a:t>
            </a:r>
          </a:p>
          <a:p>
            <a:r>
              <a:rPr lang="en-US" dirty="0"/>
              <a:t>When the controller writes a sector of data during normal I/O, the ECC is updated with a value calculated from all the bytes in the data area.</a:t>
            </a:r>
          </a:p>
          <a:p>
            <a:r>
              <a:rPr lang="en-US" dirty="0"/>
              <a:t>When the sector is read, the ECC is recalculated and compared with the stored value. If there is a mismatch then the sector is corrupted.</a:t>
            </a:r>
          </a:p>
          <a:p>
            <a:r>
              <a:rPr lang="en-US" dirty="0"/>
              <a:t>If enough bits have not been corrupted then ECC reports a recoverable soft error. The controller automatically does the ECC processing whenever a sector is read or written.</a:t>
            </a:r>
          </a:p>
          <a:p>
            <a:endParaRPr lang="en-US" dirty="0"/>
          </a:p>
        </p:txBody>
      </p:sp>
    </p:spTree>
    <p:extLst>
      <p:ext uri="{BB962C8B-B14F-4D97-AF65-F5344CB8AC3E}">
        <p14:creationId xmlns:p14="http://schemas.microsoft.com/office/powerpoint/2010/main" val="148900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428F-352E-0B4C-A5A1-D43B168AC206}"/>
              </a:ext>
            </a:extLst>
          </p:cNvPr>
          <p:cNvSpPr>
            <a:spLocks noGrp="1"/>
          </p:cNvSpPr>
          <p:nvPr>
            <p:ph type="title"/>
          </p:nvPr>
        </p:nvSpPr>
        <p:spPr/>
        <p:txBody>
          <a:bodyPr/>
          <a:lstStyle/>
          <a:p>
            <a:r>
              <a:rPr lang="en-US" dirty="0"/>
              <a:t>Disk Formatting</a:t>
            </a:r>
          </a:p>
        </p:txBody>
      </p:sp>
      <p:sp>
        <p:nvSpPr>
          <p:cNvPr id="3" name="Content Placeholder 2">
            <a:extLst>
              <a:ext uri="{FF2B5EF4-FFF2-40B4-BE49-F238E27FC236}">
                <a16:creationId xmlns:a16="http://schemas.microsoft.com/office/drawing/2014/main" id="{88CA2DF8-BC7F-4943-B991-6C00C1F13FFC}"/>
              </a:ext>
            </a:extLst>
          </p:cNvPr>
          <p:cNvSpPr>
            <a:spLocks noGrp="1"/>
          </p:cNvSpPr>
          <p:nvPr>
            <p:ph idx="1"/>
          </p:nvPr>
        </p:nvSpPr>
        <p:spPr/>
        <p:txBody>
          <a:bodyPr>
            <a:normAutofit fontScale="62500" lnSpcReduction="20000"/>
          </a:bodyPr>
          <a:lstStyle/>
          <a:p>
            <a:r>
              <a:rPr lang="en-US" dirty="0"/>
              <a:t>While disk formatting disk controller can choose the size of data block. Generally the sizes are 256, 516, 1024 bytes.</a:t>
            </a:r>
          </a:p>
          <a:p>
            <a:r>
              <a:rPr lang="en-US" dirty="0"/>
              <a:t>Formatting a disk with a larger sector size means that fewer sectors can fit on each track; but it also means that fewer headers and trailers are written on each track and more space is available for user data.</a:t>
            </a:r>
          </a:p>
          <a:p>
            <a:r>
              <a:rPr lang="en-US" dirty="0"/>
              <a:t>Before it can use a disk to hold files, the operating system still needs to record its own data structures on the disk.</a:t>
            </a:r>
          </a:p>
          <a:p>
            <a:r>
              <a:rPr lang="en-US" dirty="0"/>
              <a:t>Partition: OS Partitions the disks into one or more group of cylinders. </a:t>
            </a:r>
          </a:p>
          <a:p>
            <a:r>
              <a:rPr lang="en-US" dirty="0"/>
              <a:t>The operating system can treat each partition as though it were a separate disk.</a:t>
            </a:r>
          </a:p>
          <a:p>
            <a:r>
              <a:rPr lang="en-US" dirty="0"/>
              <a:t>Logical formatting: The operating system stores the initial file-system data structures onto the disk. These data structures may include maps of free and allocated space and an initial empty directory.</a:t>
            </a:r>
          </a:p>
          <a:p>
            <a:r>
              <a:rPr lang="en-US" dirty="0"/>
              <a:t>Most file systems group blocks together into larger chunks, frequently called clusters. </a:t>
            </a:r>
          </a:p>
          <a:p>
            <a:r>
              <a:rPr lang="en-US" dirty="0"/>
              <a:t>Raw disk: Some operating systems give special programs the ability to use a disk partition as a large sequential array of logical blocks, without any file-system data structures.</a:t>
            </a:r>
          </a:p>
          <a:p>
            <a:r>
              <a:rPr lang="en-US" dirty="0"/>
              <a:t>Raw I/O bypasses all the file-system services, such as the buffer cache, file locking, prefetching, space allocation, file names, and directories. </a:t>
            </a:r>
          </a:p>
        </p:txBody>
      </p:sp>
    </p:spTree>
    <p:extLst>
      <p:ext uri="{BB962C8B-B14F-4D97-AF65-F5344CB8AC3E}">
        <p14:creationId xmlns:p14="http://schemas.microsoft.com/office/powerpoint/2010/main" val="2029033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2D0F-896D-C345-BE23-E27819E6AF5C}"/>
              </a:ext>
            </a:extLst>
          </p:cNvPr>
          <p:cNvSpPr>
            <a:spLocks noGrp="1"/>
          </p:cNvSpPr>
          <p:nvPr>
            <p:ph type="title"/>
          </p:nvPr>
        </p:nvSpPr>
        <p:spPr/>
        <p:txBody>
          <a:bodyPr/>
          <a:lstStyle/>
          <a:p>
            <a:r>
              <a:rPr lang="en-US" dirty="0"/>
              <a:t>Boot Block:</a:t>
            </a:r>
          </a:p>
        </p:txBody>
      </p:sp>
      <p:sp>
        <p:nvSpPr>
          <p:cNvPr id="3" name="Content Placeholder 2">
            <a:extLst>
              <a:ext uri="{FF2B5EF4-FFF2-40B4-BE49-F238E27FC236}">
                <a16:creationId xmlns:a16="http://schemas.microsoft.com/office/drawing/2014/main" id="{545DFD7A-A405-9D44-8A71-C259190FB396}"/>
              </a:ext>
            </a:extLst>
          </p:cNvPr>
          <p:cNvSpPr>
            <a:spLocks noGrp="1"/>
          </p:cNvSpPr>
          <p:nvPr>
            <p:ph idx="1"/>
          </p:nvPr>
        </p:nvSpPr>
        <p:spPr/>
        <p:txBody>
          <a:bodyPr>
            <a:normAutofit fontScale="92500" lnSpcReduction="20000"/>
          </a:bodyPr>
          <a:lstStyle/>
          <a:p>
            <a:r>
              <a:rPr lang="en-US" dirty="0"/>
              <a:t>When Computer is powered up or rebooted, it must have an initial program to run. Initial program is called Bootstrap program.</a:t>
            </a:r>
          </a:p>
          <a:p>
            <a:r>
              <a:rPr lang="en-US" dirty="0"/>
              <a:t>It initializes all aspects of the system, from CPU registers to device controllers and the contents of main memory, and then starts the operating system</a:t>
            </a:r>
          </a:p>
          <a:p>
            <a:r>
              <a:rPr lang="en-US" dirty="0"/>
              <a:t>Bootstrap program finds the operating-system kernel on disk, loads that kernel into memory, and jumps to an initial address to begin the operating-system execution.</a:t>
            </a:r>
          </a:p>
          <a:p>
            <a:r>
              <a:rPr lang="en-US" dirty="0"/>
              <a:t>Mostly bootstrap is stored in Read only memory (ROM).</a:t>
            </a:r>
          </a:p>
          <a:p>
            <a:r>
              <a:rPr lang="en-US" dirty="0"/>
              <a:t>The problem is that changing this bootstrap code requires changing the ROM hardware chips.</a:t>
            </a:r>
          </a:p>
          <a:p>
            <a:r>
              <a:rPr lang="en-US" dirty="0"/>
              <a:t>For this reason, most systems store a tiny bootstrap loader program in the boot ROM whose only job is to bring in a full bootstrap program from disk.</a:t>
            </a:r>
          </a:p>
          <a:p>
            <a:endParaRPr lang="en-US" dirty="0"/>
          </a:p>
        </p:txBody>
      </p:sp>
    </p:spTree>
    <p:extLst>
      <p:ext uri="{BB962C8B-B14F-4D97-AF65-F5344CB8AC3E}">
        <p14:creationId xmlns:p14="http://schemas.microsoft.com/office/powerpoint/2010/main" val="133969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1ADC3-D86F-6F4F-8A2C-0D13EE2F8753}"/>
              </a:ext>
            </a:extLst>
          </p:cNvPr>
          <p:cNvSpPr>
            <a:spLocks noGrp="1"/>
          </p:cNvSpPr>
          <p:nvPr>
            <p:ph type="title"/>
          </p:nvPr>
        </p:nvSpPr>
        <p:spPr/>
        <p:txBody>
          <a:bodyPr/>
          <a:lstStyle/>
          <a:p>
            <a:r>
              <a:rPr lang="en-US" dirty="0"/>
              <a:t>Hard Disk Structure</a:t>
            </a:r>
          </a:p>
        </p:txBody>
      </p:sp>
      <p:pic>
        <p:nvPicPr>
          <p:cNvPr id="4" name="Content Placeholder 3">
            <a:extLst>
              <a:ext uri="{FF2B5EF4-FFF2-40B4-BE49-F238E27FC236}">
                <a16:creationId xmlns:a16="http://schemas.microsoft.com/office/drawing/2014/main" id="{AC8D3647-4CA1-3340-B57A-3564A3A7397B}"/>
              </a:ext>
            </a:extLst>
          </p:cNvPr>
          <p:cNvPicPr>
            <a:picLocks noGrp="1" noChangeAspect="1"/>
          </p:cNvPicPr>
          <p:nvPr>
            <p:ph idx="1"/>
          </p:nvPr>
        </p:nvPicPr>
        <p:blipFill>
          <a:blip r:embed="rId2"/>
          <a:stretch>
            <a:fillRect/>
          </a:stretch>
        </p:blipFill>
        <p:spPr>
          <a:xfrm>
            <a:off x="2783609" y="2013991"/>
            <a:ext cx="5461000" cy="3784600"/>
          </a:xfrm>
          <a:prstGeom prst="rect">
            <a:avLst/>
          </a:prstGeom>
        </p:spPr>
      </p:pic>
    </p:spTree>
    <p:extLst>
      <p:ext uri="{BB962C8B-B14F-4D97-AF65-F5344CB8AC3E}">
        <p14:creationId xmlns:p14="http://schemas.microsoft.com/office/powerpoint/2010/main" val="100872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B183-40F9-9A47-A31B-9670AFDFFC59}"/>
              </a:ext>
            </a:extLst>
          </p:cNvPr>
          <p:cNvSpPr>
            <a:spLocks noGrp="1"/>
          </p:cNvSpPr>
          <p:nvPr>
            <p:ph type="title"/>
          </p:nvPr>
        </p:nvSpPr>
        <p:spPr/>
        <p:txBody>
          <a:bodyPr/>
          <a:lstStyle/>
          <a:p>
            <a:r>
              <a:rPr lang="en-US" dirty="0"/>
              <a:t>Boot Block</a:t>
            </a:r>
          </a:p>
        </p:txBody>
      </p:sp>
      <p:sp>
        <p:nvSpPr>
          <p:cNvPr id="3" name="Content Placeholder 2">
            <a:extLst>
              <a:ext uri="{FF2B5EF4-FFF2-40B4-BE49-F238E27FC236}">
                <a16:creationId xmlns:a16="http://schemas.microsoft.com/office/drawing/2014/main" id="{FCF4FDFF-8816-0A4A-8238-36EA1B7EAAB6}"/>
              </a:ext>
            </a:extLst>
          </p:cNvPr>
          <p:cNvSpPr>
            <a:spLocks noGrp="1"/>
          </p:cNvSpPr>
          <p:nvPr>
            <p:ph idx="1"/>
          </p:nvPr>
        </p:nvSpPr>
        <p:spPr>
          <a:xfrm>
            <a:off x="838201" y="1825625"/>
            <a:ext cx="7505700" cy="4351338"/>
          </a:xfrm>
        </p:spPr>
        <p:txBody>
          <a:bodyPr>
            <a:normAutofit fontScale="62500" lnSpcReduction="20000"/>
          </a:bodyPr>
          <a:lstStyle/>
          <a:p>
            <a:r>
              <a:rPr lang="en-US" dirty="0"/>
              <a:t>The full bootstrap program can be changed easily: a new version is simply written onto the disk.</a:t>
            </a:r>
          </a:p>
          <a:p>
            <a:r>
              <a:rPr lang="en-US" dirty="0"/>
              <a:t>The full bootstrap program is stored in the “boot blocks” at a fixed location on the disk. </a:t>
            </a:r>
          </a:p>
          <a:p>
            <a:r>
              <a:rPr lang="en-US" dirty="0"/>
              <a:t>A disk that has a boot partition is called a boot disk or system disk.</a:t>
            </a:r>
          </a:p>
          <a:p>
            <a:r>
              <a:rPr lang="en-US" dirty="0"/>
              <a:t>The code in the boot ROM instructs the disk controller to read the boot blocks into memory.</a:t>
            </a:r>
          </a:p>
          <a:p>
            <a:r>
              <a:rPr lang="en-US" dirty="0"/>
              <a:t>Full bootstrap program is able to load the entire operating system from a non-fixed location on disk.</a:t>
            </a:r>
          </a:p>
          <a:p>
            <a:r>
              <a:rPr lang="en-US" dirty="0"/>
              <a:t>Boot partition—contains the operating system and device drivers. </a:t>
            </a:r>
          </a:p>
          <a:p>
            <a:r>
              <a:rPr lang="en-US" dirty="0"/>
              <a:t>The Windows system places its boot code in the first sector on the hard disk, which it terms the master boot record, or MBR.</a:t>
            </a:r>
          </a:p>
          <a:p>
            <a:r>
              <a:rPr lang="en-US" dirty="0"/>
              <a:t>Booting begins by running code that is resident in the system’s ROM memory. This code directs the system to read the boot code from the MBR.</a:t>
            </a:r>
          </a:p>
          <a:p>
            <a:r>
              <a:rPr lang="en-US" dirty="0"/>
              <a:t>Once the system identifies the boot partition, it reads the first sector from that partition</a:t>
            </a:r>
          </a:p>
        </p:txBody>
      </p:sp>
      <p:pic>
        <p:nvPicPr>
          <p:cNvPr id="4" name="Picture 3">
            <a:extLst>
              <a:ext uri="{FF2B5EF4-FFF2-40B4-BE49-F238E27FC236}">
                <a16:creationId xmlns:a16="http://schemas.microsoft.com/office/drawing/2014/main" id="{A4B08F97-1780-EA49-93B8-43884F61F66D}"/>
              </a:ext>
            </a:extLst>
          </p:cNvPr>
          <p:cNvPicPr>
            <a:picLocks noChangeAspect="1"/>
          </p:cNvPicPr>
          <p:nvPr/>
        </p:nvPicPr>
        <p:blipFill>
          <a:blip r:embed="rId2"/>
          <a:stretch>
            <a:fillRect/>
          </a:stretch>
        </p:blipFill>
        <p:spPr>
          <a:xfrm>
            <a:off x="8343900" y="2190750"/>
            <a:ext cx="3848100" cy="2476500"/>
          </a:xfrm>
          <a:prstGeom prst="rect">
            <a:avLst/>
          </a:prstGeom>
        </p:spPr>
      </p:pic>
    </p:spTree>
    <p:extLst>
      <p:ext uri="{BB962C8B-B14F-4D97-AF65-F5344CB8AC3E}">
        <p14:creationId xmlns:p14="http://schemas.microsoft.com/office/powerpoint/2010/main" val="1818953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8135-F384-8A48-A910-5A36978FAE05}"/>
              </a:ext>
            </a:extLst>
          </p:cNvPr>
          <p:cNvSpPr>
            <a:spLocks noGrp="1"/>
          </p:cNvSpPr>
          <p:nvPr>
            <p:ph type="title"/>
          </p:nvPr>
        </p:nvSpPr>
        <p:spPr/>
        <p:txBody>
          <a:bodyPr/>
          <a:lstStyle/>
          <a:p>
            <a:r>
              <a:rPr lang="en-US" dirty="0"/>
              <a:t>Bad Blocks</a:t>
            </a:r>
          </a:p>
        </p:txBody>
      </p:sp>
      <p:sp>
        <p:nvSpPr>
          <p:cNvPr id="3" name="Content Placeholder 2">
            <a:extLst>
              <a:ext uri="{FF2B5EF4-FFF2-40B4-BE49-F238E27FC236}">
                <a16:creationId xmlns:a16="http://schemas.microsoft.com/office/drawing/2014/main" id="{3B88A6FB-CAF7-5844-9C31-C168983F7963}"/>
              </a:ext>
            </a:extLst>
          </p:cNvPr>
          <p:cNvSpPr>
            <a:spLocks noGrp="1"/>
          </p:cNvSpPr>
          <p:nvPr>
            <p:ph idx="1"/>
          </p:nvPr>
        </p:nvSpPr>
        <p:spPr/>
        <p:txBody>
          <a:bodyPr>
            <a:normAutofit/>
          </a:bodyPr>
          <a:lstStyle/>
          <a:p>
            <a:r>
              <a:rPr lang="en-US" dirty="0"/>
              <a:t>Scan the disk to find bad blocks while the disk is being formatted.</a:t>
            </a:r>
          </a:p>
          <a:p>
            <a:r>
              <a:rPr lang="en-US" dirty="0"/>
              <a:t>Any bad blocks that are discovered are flagged as unusable so that the file system does not allocate them.</a:t>
            </a:r>
          </a:p>
          <a:p>
            <a:r>
              <a:rPr lang="en-US" dirty="0"/>
              <a:t>Data that resided on the bad blocks usually are lost.</a:t>
            </a:r>
          </a:p>
          <a:p>
            <a:r>
              <a:rPr lang="en-US" dirty="0"/>
              <a:t>The controller maintains a list of bad blocks on the disk.</a:t>
            </a:r>
          </a:p>
          <a:p>
            <a:r>
              <a:rPr lang="en-US" dirty="0"/>
              <a:t>The list is initialized during the low-level formatting at the factory and is updated over the life of the disk.</a:t>
            </a:r>
          </a:p>
          <a:p>
            <a:r>
              <a:rPr lang="en-US" dirty="0"/>
              <a:t>Low-level formatting also sets aside spare sectors not visible to the operating system.</a:t>
            </a:r>
          </a:p>
          <a:p>
            <a:endParaRPr lang="en-US" dirty="0"/>
          </a:p>
        </p:txBody>
      </p:sp>
    </p:spTree>
    <p:extLst>
      <p:ext uri="{BB962C8B-B14F-4D97-AF65-F5344CB8AC3E}">
        <p14:creationId xmlns:p14="http://schemas.microsoft.com/office/powerpoint/2010/main" val="157458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C98A8-651F-8D43-9E5B-6A03BB9B6FEB}"/>
              </a:ext>
            </a:extLst>
          </p:cNvPr>
          <p:cNvSpPr>
            <a:spLocks noGrp="1"/>
          </p:cNvSpPr>
          <p:nvPr>
            <p:ph type="title"/>
          </p:nvPr>
        </p:nvSpPr>
        <p:spPr/>
        <p:txBody>
          <a:bodyPr/>
          <a:lstStyle/>
          <a:p>
            <a:r>
              <a:rPr lang="en-US" dirty="0"/>
              <a:t>Sector Sparing</a:t>
            </a:r>
          </a:p>
        </p:txBody>
      </p:sp>
      <p:sp>
        <p:nvSpPr>
          <p:cNvPr id="3" name="Content Placeholder 2">
            <a:extLst>
              <a:ext uri="{FF2B5EF4-FFF2-40B4-BE49-F238E27FC236}">
                <a16:creationId xmlns:a16="http://schemas.microsoft.com/office/drawing/2014/main" id="{EB34EFC1-9295-5A4B-878E-5BD5ECC9F37B}"/>
              </a:ext>
            </a:extLst>
          </p:cNvPr>
          <p:cNvSpPr>
            <a:spLocks noGrp="1"/>
          </p:cNvSpPr>
          <p:nvPr>
            <p:ph idx="1"/>
          </p:nvPr>
        </p:nvSpPr>
        <p:spPr/>
        <p:txBody>
          <a:bodyPr>
            <a:normAutofit/>
          </a:bodyPr>
          <a:lstStyle/>
          <a:p>
            <a:r>
              <a:rPr lang="en-US" dirty="0"/>
              <a:t>The controller can be told to replace each bad sector logically with one of the spare sectors. This scheme is known as sector sparing or forwarding.</a:t>
            </a:r>
          </a:p>
          <a:p>
            <a:r>
              <a:rPr lang="en-US" dirty="0"/>
              <a:t>A typical bad-sector transaction might be as follows: </a:t>
            </a:r>
          </a:p>
          <a:p>
            <a:pPr lvl="1"/>
            <a:r>
              <a:rPr lang="en-US" dirty="0"/>
              <a:t>The operating system tries to read logical block 87. </a:t>
            </a:r>
          </a:p>
          <a:p>
            <a:pPr lvl="1"/>
            <a:r>
              <a:rPr lang="en-US" dirty="0"/>
              <a:t>The controller calculates the ECC and finds that the sector is bad. It reports this finding to the operating system. </a:t>
            </a:r>
          </a:p>
          <a:p>
            <a:pPr lvl="1"/>
            <a:r>
              <a:rPr lang="en-US" dirty="0"/>
              <a:t>The next time the system is rebooted, a special command is run to tell the controller to replace the bad sector with a spare. </a:t>
            </a:r>
          </a:p>
          <a:p>
            <a:pPr lvl="1"/>
            <a:r>
              <a:rPr lang="en-US" dirty="0"/>
              <a:t>After that, whenever the system requests logical block 87, the request is translated into the replacement sector’s address by the controller.</a:t>
            </a:r>
          </a:p>
          <a:p>
            <a:endParaRPr lang="en-US" dirty="0"/>
          </a:p>
        </p:txBody>
      </p:sp>
    </p:spTree>
    <p:extLst>
      <p:ext uri="{BB962C8B-B14F-4D97-AF65-F5344CB8AC3E}">
        <p14:creationId xmlns:p14="http://schemas.microsoft.com/office/powerpoint/2010/main" val="357178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396E7-3C24-8741-8C70-398701EFE7F8}"/>
              </a:ext>
            </a:extLst>
          </p:cNvPr>
          <p:cNvSpPr>
            <a:spLocks noGrp="1"/>
          </p:cNvSpPr>
          <p:nvPr>
            <p:ph type="title"/>
          </p:nvPr>
        </p:nvSpPr>
        <p:spPr/>
        <p:txBody>
          <a:bodyPr/>
          <a:lstStyle/>
          <a:p>
            <a:r>
              <a:rPr lang="en-US" dirty="0"/>
              <a:t>Sector Slipping</a:t>
            </a:r>
          </a:p>
        </p:txBody>
      </p:sp>
      <p:sp>
        <p:nvSpPr>
          <p:cNvPr id="3" name="Content Placeholder 2">
            <a:extLst>
              <a:ext uri="{FF2B5EF4-FFF2-40B4-BE49-F238E27FC236}">
                <a16:creationId xmlns:a16="http://schemas.microsoft.com/office/drawing/2014/main" id="{E3828AC1-324B-F542-AA29-6DAA6224FE75}"/>
              </a:ext>
            </a:extLst>
          </p:cNvPr>
          <p:cNvSpPr>
            <a:spLocks noGrp="1"/>
          </p:cNvSpPr>
          <p:nvPr>
            <p:ph idx="1"/>
          </p:nvPr>
        </p:nvSpPr>
        <p:spPr/>
        <p:txBody>
          <a:bodyPr>
            <a:normAutofit fontScale="85000" lnSpcReduction="20000"/>
          </a:bodyPr>
          <a:lstStyle/>
          <a:p>
            <a:r>
              <a:rPr lang="en-US" dirty="0"/>
              <a:t>Such a redirection by the controller could invalidate any optimization by the operating system’s disk-scheduling algorithm</a:t>
            </a:r>
          </a:p>
          <a:p>
            <a:r>
              <a:rPr lang="en-US" dirty="0"/>
              <a:t>most disks are formatted to provide a few spare sectors in each cylinder and a spare cylinder as well.</a:t>
            </a:r>
          </a:p>
          <a:p>
            <a:r>
              <a:rPr lang="en-US" dirty="0"/>
              <a:t>When a bad block is remapped, the controller uses a spare sector from the same cylinder, if possible</a:t>
            </a:r>
          </a:p>
          <a:p>
            <a:r>
              <a:rPr lang="en-US" dirty="0"/>
              <a:t>some controllers can be instructed to replace a bad block by sector slipping.</a:t>
            </a:r>
          </a:p>
          <a:p>
            <a:r>
              <a:rPr lang="en-US" dirty="0"/>
              <a:t>Suppose that logical block 17 becomes defective and the first available spare follows sector 202.</a:t>
            </a:r>
          </a:p>
          <a:p>
            <a:r>
              <a:rPr lang="en-US" dirty="0"/>
              <a:t>Sector slipping then remaps all the sectors from 17 to 202, moving them all down one spot.</a:t>
            </a:r>
          </a:p>
          <a:p>
            <a:r>
              <a:rPr lang="en-US" dirty="0"/>
              <a:t>Slipping the sectors in this way frees up the space of sector 18 so that sector 17 can be mapped to it</a:t>
            </a:r>
          </a:p>
        </p:txBody>
      </p:sp>
    </p:spTree>
    <p:extLst>
      <p:ext uri="{BB962C8B-B14F-4D97-AF65-F5344CB8AC3E}">
        <p14:creationId xmlns:p14="http://schemas.microsoft.com/office/powerpoint/2010/main" val="1156331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E165-F7C2-7940-A63A-BF2E45C1350E}"/>
              </a:ext>
            </a:extLst>
          </p:cNvPr>
          <p:cNvSpPr>
            <a:spLocks noGrp="1"/>
          </p:cNvSpPr>
          <p:nvPr>
            <p:ph type="title"/>
          </p:nvPr>
        </p:nvSpPr>
        <p:spPr/>
        <p:txBody>
          <a:bodyPr/>
          <a:lstStyle/>
          <a:p>
            <a:r>
              <a:rPr lang="en-US" dirty="0"/>
              <a:t>Swap Space Management</a:t>
            </a:r>
          </a:p>
        </p:txBody>
      </p:sp>
      <p:sp>
        <p:nvSpPr>
          <p:cNvPr id="3" name="Content Placeholder 2">
            <a:extLst>
              <a:ext uri="{FF2B5EF4-FFF2-40B4-BE49-F238E27FC236}">
                <a16:creationId xmlns:a16="http://schemas.microsoft.com/office/drawing/2014/main" id="{1F3A8BE1-0070-7145-8FF4-586E8821C41A}"/>
              </a:ext>
            </a:extLst>
          </p:cNvPr>
          <p:cNvSpPr>
            <a:spLocks noGrp="1"/>
          </p:cNvSpPr>
          <p:nvPr>
            <p:ph idx="1"/>
          </p:nvPr>
        </p:nvSpPr>
        <p:spPr/>
        <p:txBody>
          <a:bodyPr>
            <a:normAutofit fontScale="70000" lnSpcReduction="20000"/>
          </a:bodyPr>
          <a:lstStyle/>
          <a:p>
            <a:r>
              <a:rPr lang="en-US" dirty="0"/>
              <a:t>Systems that implement swapping may use swap space to hold an entire process image, including the code and data segments. </a:t>
            </a:r>
          </a:p>
          <a:p>
            <a:r>
              <a:rPr lang="en-US" dirty="0"/>
              <a:t>Paging systems may simply store pages that have been pushed out of main memory. </a:t>
            </a:r>
          </a:p>
          <a:p>
            <a:r>
              <a:rPr lang="en-US" dirty="0"/>
              <a:t>The amount of swap space needed on a system can therefore vary from a few megabytes of disk space to gigabytes,</a:t>
            </a:r>
          </a:p>
          <a:p>
            <a:r>
              <a:rPr lang="en-US" dirty="0"/>
              <a:t>It may be safer to overestimate than to underestimate the amount of swap space required.</a:t>
            </a:r>
          </a:p>
          <a:p>
            <a:r>
              <a:rPr lang="en-US" dirty="0"/>
              <a:t>Swap Space can be carved out of the normal file system, or it can be in a separate disk partition.</a:t>
            </a:r>
          </a:p>
          <a:p>
            <a:r>
              <a:rPr lang="en-US" dirty="0"/>
              <a:t>If the swap space is simply a large file within the file system, normal file-system routines can be used to create it, name it, and allocate its space. This is inefficient. </a:t>
            </a:r>
          </a:p>
          <a:p>
            <a:r>
              <a:rPr lang="en-US" dirty="0"/>
              <a:t>Alternatively, swap space can be created in a separate raw partition. No file system or directory structure is placed in this space. </a:t>
            </a:r>
          </a:p>
          <a:p>
            <a:r>
              <a:rPr lang="en-US" dirty="0"/>
              <a:t>A separate swap-space storage manager is used to allocate and deallocate the blocks from the raw partition.</a:t>
            </a:r>
          </a:p>
          <a:p>
            <a:endParaRPr lang="en-US" dirty="0"/>
          </a:p>
          <a:p>
            <a:endParaRPr lang="en-US" dirty="0"/>
          </a:p>
        </p:txBody>
      </p:sp>
    </p:spTree>
    <p:extLst>
      <p:ext uri="{BB962C8B-B14F-4D97-AF65-F5344CB8AC3E}">
        <p14:creationId xmlns:p14="http://schemas.microsoft.com/office/powerpoint/2010/main" val="159796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6B4B-069F-BA47-918D-70BA725402BF}"/>
              </a:ext>
            </a:extLst>
          </p:cNvPr>
          <p:cNvSpPr>
            <a:spLocks noGrp="1"/>
          </p:cNvSpPr>
          <p:nvPr>
            <p:ph type="title"/>
          </p:nvPr>
        </p:nvSpPr>
        <p:spPr/>
        <p:txBody>
          <a:bodyPr/>
          <a:lstStyle/>
          <a:p>
            <a:r>
              <a:rPr lang="en-US" dirty="0"/>
              <a:t>Swap Area</a:t>
            </a:r>
          </a:p>
        </p:txBody>
      </p:sp>
      <p:sp>
        <p:nvSpPr>
          <p:cNvPr id="3" name="Content Placeholder 2">
            <a:extLst>
              <a:ext uri="{FF2B5EF4-FFF2-40B4-BE49-F238E27FC236}">
                <a16:creationId xmlns:a16="http://schemas.microsoft.com/office/drawing/2014/main" id="{0F05CA6B-B621-6747-A8A0-49ECABBC8304}"/>
              </a:ext>
            </a:extLst>
          </p:cNvPr>
          <p:cNvSpPr>
            <a:spLocks noGrp="1"/>
          </p:cNvSpPr>
          <p:nvPr>
            <p:ph idx="1"/>
          </p:nvPr>
        </p:nvSpPr>
        <p:spPr>
          <a:xfrm>
            <a:off x="256309" y="1801873"/>
            <a:ext cx="11227129" cy="2710750"/>
          </a:xfrm>
        </p:spPr>
        <p:txBody>
          <a:bodyPr>
            <a:normAutofit fontScale="77500" lnSpcReduction="20000"/>
          </a:bodyPr>
          <a:lstStyle/>
          <a:p>
            <a:r>
              <a:rPr lang="en-US" dirty="0"/>
              <a:t>A swap area may be in either a swap file on a regular file system or a dedicated swap partition</a:t>
            </a:r>
          </a:p>
          <a:p>
            <a:r>
              <a:rPr lang="en-US" dirty="0"/>
              <a:t>Each swap area consists of a series of 4-KB page slots, which are used to hold swapped pages. </a:t>
            </a:r>
          </a:p>
          <a:p>
            <a:r>
              <a:rPr lang="en-US" dirty="0"/>
              <a:t>Associated with each swap area is a swap map—an array of integer counters.</a:t>
            </a:r>
          </a:p>
          <a:p>
            <a:r>
              <a:rPr lang="en-US" dirty="0"/>
              <a:t>If the value of a counter is 0, the corresponding page slot is available.</a:t>
            </a:r>
          </a:p>
          <a:p>
            <a:r>
              <a:rPr lang="en-US" dirty="0"/>
              <a:t>The value of the counter indicates the number of mappings to the swapped page. For example, a value of 3 indicates that the swapped page is mapped to three different processes</a:t>
            </a:r>
          </a:p>
        </p:txBody>
      </p:sp>
      <p:pic>
        <p:nvPicPr>
          <p:cNvPr id="4" name="Picture 3">
            <a:extLst>
              <a:ext uri="{FF2B5EF4-FFF2-40B4-BE49-F238E27FC236}">
                <a16:creationId xmlns:a16="http://schemas.microsoft.com/office/drawing/2014/main" id="{1BCE8FFA-E553-0F4D-9DBB-21F441B81386}"/>
              </a:ext>
            </a:extLst>
          </p:cNvPr>
          <p:cNvPicPr>
            <a:picLocks noChangeAspect="1"/>
          </p:cNvPicPr>
          <p:nvPr/>
        </p:nvPicPr>
        <p:blipFill>
          <a:blip r:embed="rId2"/>
          <a:stretch>
            <a:fillRect/>
          </a:stretch>
        </p:blipFill>
        <p:spPr>
          <a:xfrm>
            <a:off x="3524250" y="4698649"/>
            <a:ext cx="5143500" cy="1917700"/>
          </a:xfrm>
          <a:prstGeom prst="rect">
            <a:avLst/>
          </a:prstGeom>
        </p:spPr>
      </p:pic>
    </p:spTree>
    <p:extLst>
      <p:ext uri="{BB962C8B-B14F-4D97-AF65-F5344CB8AC3E}">
        <p14:creationId xmlns:p14="http://schemas.microsoft.com/office/powerpoint/2010/main" val="2669040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A94C-734B-184E-BA58-11CDC43B2E3E}"/>
              </a:ext>
            </a:extLst>
          </p:cNvPr>
          <p:cNvSpPr>
            <a:spLocks noGrp="1"/>
          </p:cNvSpPr>
          <p:nvPr>
            <p:ph type="title"/>
          </p:nvPr>
        </p:nvSpPr>
        <p:spPr/>
        <p:txBody>
          <a:bodyPr/>
          <a:lstStyle/>
          <a:p>
            <a:r>
              <a:rPr lang="en-US" dirty="0"/>
              <a:t>RAID: Redundant Arrays of Independent Disks</a:t>
            </a:r>
          </a:p>
        </p:txBody>
      </p:sp>
      <p:sp>
        <p:nvSpPr>
          <p:cNvPr id="3" name="Content Placeholder 2">
            <a:extLst>
              <a:ext uri="{FF2B5EF4-FFF2-40B4-BE49-F238E27FC236}">
                <a16:creationId xmlns:a16="http://schemas.microsoft.com/office/drawing/2014/main" id="{8C39481B-6799-4B49-BA91-058445269499}"/>
              </a:ext>
            </a:extLst>
          </p:cNvPr>
          <p:cNvSpPr>
            <a:spLocks noGrp="1"/>
          </p:cNvSpPr>
          <p:nvPr>
            <p:ph idx="1"/>
          </p:nvPr>
        </p:nvSpPr>
        <p:spPr/>
        <p:txBody>
          <a:bodyPr>
            <a:normAutofit fontScale="62500" lnSpcReduction="20000"/>
          </a:bodyPr>
          <a:lstStyle/>
          <a:p>
            <a:r>
              <a:rPr lang="en-US" dirty="0"/>
              <a:t>Since disks are prone to failures we need to store data redundantly to increase reliability.</a:t>
            </a:r>
          </a:p>
          <a:p>
            <a:r>
              <a:rPr lang="en-US" dirty="0"/>
              <a:t>Mirroring: The simplest (but most expensive) approach to introducing redundancy is to duplicate every disk.</a:t>
            </a:r>
          </a:p>
          <a:p>
            <a:r>
              <a:rPr lang="en-US" dirty="0"/>
              <a:t>With mirroring, a logical disk consists of two physical disks, and every write is carried out on both disks. The result is called a mirrored volume. </a:t>
            </a:r>
          </a:p>
          <a:p>
            <a:r>
              <a:rPr lang="en-US" dirty="0"/>
              <a:t>If one of the disks in the volume fails, the data can be read from the other. </a:t>
            </a:r>
          </a:p>
          <a:p>
            <a:r>
              <a:rPr lang="en-US" dirty="0"/>
              <a:t>Data will be lost only if the second disk fails before the first failed disk is replaced.</a:t>
            </a:r>
          </a:p>
          <a:p>
            <a:r>
              <a:rPr lang="en-US" dirty="0"/>
              <a:t>Mean time to repair: The time it takes (on average) to replace a failed disk and to restore the data on it.</a:t>
            </a:r>
          </a:p>
          <a:p>
            <a:r>
              <a:rPr lang="en-US" dirty="0"/>
              <a:t>Power failures are a particular source of concern, if writes are in progress to the same block in both disks, and power fails before both blocks are fully written, the two blocks can be in an inconsistent state.</a:t>
            </a:r>
          </a:p>
          <a:p>
            <a:r>
              <a:rPr lang="en-US" dirty="0"/>
              <a:t>One solution to this problem is to write one copy first, then write to next disk. </a:t>
            </a:r>
          </a:p>
          <a:p>
            <a:r>
              <a:rPr lang="en-US" dirty="0"/>
              <a:t>Another is to add a solid-state nonvolatile RAM (NVRAM) cache to the RAID array. This write-back cache is protected from data loss during power failures, so the write can be considered complete at that point.</a:t>
            </a:r>
          </a:p>
        </p:txBody>
      </p:sp>
    </p:spTree>
    <p:extLst>
      <p:ext uri="{BB962C8B-B14F-4D97-AF65-F5344CB8AC3E}">
        <p14:creationId xmlns:p14="http://schemas.microsoft.com/office/powerpoint/2010/main" val="179306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ABAF-B2B8-1846-8A7D-78EB2934F0A4}"/>
              </a:ext>
            </a:extLst>
          </p:cNvPr>
          <p:cNvSpPr>
            <a:spLocks noGrp="1"/>
          </p:cNvSpPr>
          <p:nvPr>
            <p:ph type="title"/>
          </p:nvPr>
        </p:nvSpPr>
        <p:spPr/>
        <p:txBody>
          <a:bodyPr/>
          <a:lstStyle/>
          <a:p>
            <a:r>
              <a:rPr lang="en-US" dirty="0"/>
              <a:t>Improvement in Performance via Parallelism</a:t>
            </a:r>
          </a:p>
        </p:txBody>
      </p:sp>
      <p:sp>
        <p:nvSpPr>
          <p:cNvPr id="3" name="Content Placeholder 2">
            <a:extLst>
              <a:ext uri="{FF2B5EF4-FFF2-40B4-BE49-F238E27FC236}">
                <a16:creationId xmlns:a16="http://schemas.microsoft.com/office/drawing/2014/main" id="{63246BC4-7797-0040-BB37-A817A656A429}"/>
              </a:ext>
            </a:extLst>
          </p:cNvPr>
          <p:cNvSpPr>
            <a:spLocks noGrp="1"/>
          </p:cNvSpPr>
          <p:nvPr>
            <p:ph idx="1"/>
          </p:nvPr>
        </p:nvSpPr>
        <p:spPr/>
        <p:txBody>
          <a:bodyPr>
            <a:normAutofit fontScale="92500" lnSpcReduction="10000"/>
          </a:bodyPr>
          <a:lstStyle/>
          <a:p>
            <a:r>
              <a:rPr lang="en-US" dirty="0"/>
              <a:t>With disk mirroring, the rate at which read requests can be handled is doubled, since read requests can be sent to either disk.</a:t>
            </a:r>
          </a:p>
          <a:p>
            <a:r>
              <a:rPr lang="en-US" dirty="0"/>
              <a:t>With multiple disks, we can improve the transfer rate as well by striping data across the disks.</a:t>
            </a:r>
          </a:p>
          <a:p>
            <a:r>
              <a:rPr lang="en-US" dirty="0"/>
              <a:t>In its simplest form, data striping consists of splitting the bits of each byte across multiple disks; such striping is called bit-level striping.</a:t>
            </a:r>
          </a:p>
          <a:p>
            <a:r>
              <a:rPr lang="en-US" dirty="0"/>
              <a:t>if we have an array of eight disks, we write bit </a:t>
            </a:r>
            <a:r>
              <a:rPr lang="en-US" dirty="0" err="1"/>
              <a:t>i</a:t>
            </a:r>
            <a:r>
              <a:rPr lang="en-US" dirty="0"/>
              <a:t> of each byte to disk I</a:t>
            </a:r>
          </a:p>
          <a:p>
            <a:r>
              <a:rPr lang="en-US" dirty="0"/>
              <a:t>Bit-level striping can be generalized to include a number of disks that either is a multiple of 8 or divides 8. </a:t>
            </a:r>
          </a:p>
          <a:p>
            <a:r>
              <a:rPr lang="en-US" dirty="0"/>
              <a:t>Block-level striping:  Blocks of a file are striped across multiple disks; with n disks, block </a:t>
            </a:r>
            <a:r>
              <a:rPr lang="en-US" dirty="0" err="1"/>
              <a:t>i</a:t>
            </a:r>
            <a:r>
              <a:rPr lang="en-US" dirty="0"/>
              <a:t> of a file goes to disk (</a:t>
            </a:r>
            <a:r>
              <a:rPr lang="en-US" dirty="0" err="1"/>
              <a:t>i</a:t>
            </a:r>
            <a:r>
              <a:rPr lang="en-US" dirty="0"/>
              <a:t> mod n) + 1.</a:t>
            </a:r>
          </a:p>
          <a:p>
            <a:endParaRPr lang="en-US" dirty="0"/>
          </a:p>
        </p:txBody>
      </p:sp>
    </p:spTree>
    <p:extLst>
      <p:ext uri="{BB962C8B-B14F-4D97-AF65-F5344CB8AC3E}">
        <p14:creationId xmlns:p14="http://schemas.microsoft.com/office/powerpoint/2010/main" val="791851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AC124-2C8A-3C4A-ADC5-D6DE6724589D}"/>
              </a:ext>
            </a:extLst>
          </p:cNvPr>
          <p:cNvSpPr>
            <a:spLocks noGrp="1"/>
          </p:cNvSpPr>
          <p:nvPr>
            <p:ph type="title"/>
          </p:nvPr>
        </p:nvSpPr>
        <p:spPr/>
        <p:txBody>
          <a:bodyPr/>
          <a:lstStyle/>
          <a:p>
            <a:r>
              <a:rPr lang="en-US" dirty="0"/>
              <a:t>RAID Levels:</a:t>
            </a:r>
          </a:p>
        </p:txBody>
      </p:sp>
      <p:sp>
        <p:nvSpPr>
          <p:cNvPr id="3" name="Content Placeholder 2">
            <a:extLst>
              <a:ext uri="{FF2B5EF4-FFF2-40B4-BE49-F238E27FC236}">
                <a16:creationId xmlns:a16="http://schemas.microsoft.com/office/drawing/2014/main" id="{3EF30B93-4098-B548-B07A-9C109AA9B6AC}"/>
              </a:ext>
            </a:extLst>
          </p:cNvPr>
          <p:cNvSpPr>
            <a:spLocks noGrp="1"/>
          </p:cNvSpPr>
          <p:nvPr>
            <p:ph idx="1"/>
          </p:nvPr>
        </p:nvSpPr>
        <p:spPr/>
        <p:txBody>
          <a:bodyPr/>
          <a:lstStyle/>
          <a:p>
            <a:r>
              <a:rPr lang="en-US" dirty="0"/>
              <a:t>Striping provides high data-transfer rates, but it does not improve reliability.</a:t>
            </a:r>
          </a:p>
          <a:p>
            <a:r>
              <a:rPr lang="en-US" dirty="0"/>
              <a:t>Schemes provide redundancy at lower cost by using disk striping combined with “parity” bits</a:t>
            </a:r>
          </a:p>
          <a:p>
            <a:r>
              <a:rPr lang="en-US" dirty="0"/>
              <a:t>There are different RAID levels which have different cost–performance trade-offs.</a:t>
            </a:r>
          </a:p>
          <a:p>
            <a:endParaRPr lang="en-US" dirty="0"/>
          </a:p>
        </p:txBody>
      </p:sp>
    </p:spTree>
    <p:extLst>
      <p:ext uri="{BB962C8B-B14F-4D97-AF65-F5344CB8AC3E}">
        <p14:creationId xmlns:p14="http://schemas.microsoft.com/office/powerpoint/2010/main" val="312925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CB4C-476F-9546-B91A-B7C9F5CB112C}"/>
              </a:ext>
            </a:extLst>
          </p:cNvPr>
          <p:cNvSpPr>
            <a:spLocks noGrp="1"/>
          </p:cNvSpPr>
          <p:nvPr>
            <p:ph type="title"/>
          </p:nvPr>
        </p:nvSpPr>
        <p:spPr/>
        <p:txBody>
          <a:bodyPr/>
          <a:lstStyle/>
          <a:p>
            <a:r>
              <a:rPr lang="en-US" dirty="0"/>
              <a:t>RAID Level 0</a:t>
            </a:r>
          </a:p>
        </p:txBody>
      </p:sp>
      <p:sp>
        <p:nvSpPr>
          <p:cNvPr id="3" name="Content Placeholder 2">
            <a:extLst>
              <a:ext uri="{FF2B5EF4-FFF2-40B4-BE49-F238E27FC236}">
                <a16:creationId xmlns:a16="http://schemas.microsoft.com/office/drawing/2014/main" id="{C5ABB567-B74A-3A44-8830-D041C8ACC475}"/>
              </a:ext>
            </a:extLst>
          </p:cNvPr>
          <p:cNvSpPr>
            <a:spLocks noGrp="1"/>
          </p:cNvSpPr>
          <p:nvPr>
            <p:ph idx="1"/>
          </p:nvPr>
        </p:nvSpPr>
        <p:spPr/>
        <p:txBody>
          <a:bodyPr/>
          <a:lstStyle/>
          <a:p>
            <a:r>
              <a:rPr lang="en-US" dirty="0"/>
              <a:t>RAID level 0 refers to disk arrays with striping at the level of blocks but without any redundancy (such as mirroring or parity bits)</a:t>
            </a:r>
          </a:p>
          <a:p>
            <a:r>
              <a:rPr lang="en-US" dirty="0"/>
              <a:t>RAID level 0 is used in high-performance applications where data loss is not critical.</a:t>
            </a:r>
          </a:p>
        </p:txBody>
      </p:sp>
      <p:pic>
        <p:nvPicPr>
          <p:cNvPr id="4" name="Picture 3">
            <a:extLst>
              <a:ext uri="{FF2B5EF4-FFF2-40B4-BE49-F238E27FC236}">
                <a16:creationId xmlns:a16="http://schemas.microsoft.com/office/drawing/2014/main" id="{A14356E0-62D0-594C-B529-CE1FC4AB9527}"/>
              </a:ext>
            </a:extLst>
          </p:cNvPr>
          <p:cNvPicPr>
            <a:picLocks noChangeAspect="1"/>
          </p:cNvPicPr>
          <p:nvPr/>
        </p:nvPicPr>
        <p:blipFill>
          <a:blip r:embed="rId2"/>
          <a:stretch>
            <a:fillRect/>
          </a:stretch>
        </p:blipFill>
        <p:spPr>
          <a:xfrm>
            <a:off x="4738171" y="4362533"/>
            <a:ext cx="2501900" cy="508000"/>
          </a:xfrm>
          <a:prstGeom prst="rect">
            <a:avLst/>
          </a:prstGeom>
        </p:spPr>
      </p:pic>
    </p:spTree>
    <p:extLst>
      <p:ext uri="{BB962C8B-B14F-4D97-AF65-F5344CB8AC3E}">
        <p14:creationId xmlns:p14="http://schemas.microsoft.com/office/powerpoint/2010/main" val="2057794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2418-5C2C-B549-BC2E-B7EB101D57B2}"/>
              </a:ext>
            </a:extLst>
          </p:cNvPr>
          <p:cNvSpPr>
            <a:spLocks noGrp="1"/>
          </p:cNvSpPr>
          <p:nvPr>
            <p:ph type="title"/>
          </p:nvPr>
        </p:nvSpPr>
        <p:spPr/>
        <p:txBody>
          <a:bodyPr/>
          <a:lstStyle/>
          <a:p>
            <a:r>
              <a:rPr lang="en-US" dirty="0"/>
              <a:t>Key concepts</a:t>
            </a:r>
          </a:p>
        </p:txBody>
      </p:sp>
      <p:sp>
        <p:nvSpPr>
          <p:cNvPr id="3" name="Content Placeholder 2">
            <a:extLst>
              <a:ext uri="{FF2B5EF4-FFF2-40B4-BE49-F238E27FC236}">
                <a16:creationId xmlns:a16="http://schemas.microsoft.com/office/drawing/2014/main" id="{FC03F9FC-8390-224C-A3BA-590B41DB5CFD}"/>
              </a:ext>
            </a:extLst>
          </p:cNvPr>
          <p:cNvSpPr>
            <a:spLocks noGrp="1"/>
          </p:cNvSpPr>
          <p:nvPr>
            <p:ph idx="1"/>
          </p:nvPr>
        </p:nvSpPr>
        <p:spPr/>
        <p:txBody>
          <a:bodyPr>
            <a:normAutofit fontScale="55000" lnSpcReduction="20000"/>
          </a:bodyPr>
          <a:lstStyle/>
          <a:p>
            <a:r>
              <a:rPr lang="en-US" dirty="0"/>
              <a:t>Disk Arm: The heads are attached to a disk arm that moves all the heads as a unit. </a:t>
            </a:r>
          </a:p>
          <a:p>
            <a:r>
              <a:rPr lang="en-US" dirty="0"/>
              <a:t>Arm assembly : Has multiple disk arms.</a:t>
            </a:r>
          </a:p>
          <a:p>
            <a:r>
              <a:rPr lang="en-US" dirty="0"/>
              <a:t>Platter: Each disk platter has a flat circular shape, like a CD. The two surfaces of a platter are covered with a magnetic material. We store information by recording it magnetically on the platters.</a:t>
            </a:r>
          </a:p>
          <a:p>
            <a:r>
              <a:rPr lang="en-US" dirty="0"/>
              <a:t>Track: The surface of a platter is logically divided into circular tracks</a:t>
            </a:r>
          </a:p>
          <a:p>
            <a:r>
              <a:rPr lang="en-US" dirty="0"/>
              <a:t>Sector: Each Track is subdivided into sectors.</a:t>
            </a:r>
          </a:p>
          <a:p>
            <a:r>
              <a:rPr lang="en-US" dirty="0"/>
              <a:t>Cylinder: The set of tracks that are at one arm position makes up a cylinder.</a:t>
            </a:r>
          </a:p>
          <a:p>
            <a:r>
              <a:rPr lang="en-US" dirty="0"/>
              <a:t>Spindle Rod: Is the rod in middle which moves the platters. </a:t>
            </a:r>
          </a:p>
          <a:p>
            <a:r>
              <a:rPr lang="en-US" dirty="0"/>
              <a:t>Transfer rate: The transfer rate is the rate at which data flow between the drive and the computer.</a:t>
            </a:r>
          </a:p>
          <a:p>
            <a:r>
              <a:rPr lang="en-US" dirty="0"/>
              <a:t>Positioning Time: Consists of two parts: the time necessary to move the disk arm to the desired cylinder, called the seek time, and the time necessary for the desired sector to rotate to the disk head, called the rotational latency.</a:t>
            </a:r>
          </a:p>
          <a:p>
            <a:r>
              <a:rPr lang="en-US" dirty="0"/>
              <a:t>Head Crash: Although the disk platters are coated with a thin protective layer, the head will sometimes damage the magnetic surface called Head crash.</a:t>
            </a:r>
          </a:p>
          <a:p>
            <a:r>
              <a:rPr lang="en-US" dirty="0"/>
              <a:t>Effective transfer rates: The transfer rate may be the rate at which bits can be read from the magnetic media by the disk head, but that is different from the rate at which blocks are delivered to the operating system.</a:t>
            </a:r>
          </a:p>
          <a:p>
            <a:pPr marL="0" indent="0">
              <a:buNone/>
            </a:pPr>
            <a:endParaRPr lang="en-US" dirty="0"/>
          </a:p>
          <a:p>
            <a:endParaRPr lang="en-US" dirty="0"/>
          </a:p>
        </p:txBody>
      </p:sp>
    </p:spTree>
    <p:extLst>
      <p:ext uri="{BB962C8B-B14F-4D97-AF65-F5344CB8AC3E}">
        <p14:creationId xmlns:p14="http://schemas.microsoft.com/office/powerpoint/2010/main" val="308885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01A6-35D9-B447-BC84-C6788D058E98}"/>
              </a:ext>
            </a:extLst>
          </p:cNvPr>
          <p:cNvSpPr>
            <a:spLocks noGrp="1"/>
          </p:cNvSpPr>
          <p:nvPr>
            <p:ph type="title"/>
          </p:nvPr>
        </p:nvSpPr>
        <p:spPr/>
        <p:txBody>
          <a:bodyPr/>
          <a:lstStyle/>
          <a:p>
            <a:r>
              <a:rPr lang="en-US" dirty="0"/>
              <a:t>RAID Level 1</a:t>
            </a:r>
          </a:p>
        </p:txBody>
      </p:sp>
      <p:sp>
        <p:nvSpPr>
          <p:cNvPr id="3" name="Content Placeholder 2">
            <a:extLst>
              <a:ext uri="{FF2B5EF4-FFF2-40B4-BE49-F238E27FC236}">
                <a16:creationId xmlns:a16="http://schemas.microsoft.com/office/drawing/2014/main" id="{62B8A4AD-1185-A741-9053-A10569CFE3A2}"/>
              </a:ext>
            </a:extLst>
          </p:cNvPr>
          <p:cNvSpPr>
            <a:spLocks noGrp="1"/>
          </p:cNvSpPr>
          <p:nvPr>
            <p:ph idx="1"/>
          </p:nvPr>
        </p:nvSpPr>
        <p:spPr/>
        <p:txBody>
          <a:bodyPr/>
          <a:lstStyle/>
          <a:p>
            <a:r>
              <a:rPr lang="en-US" dirty="0"/>
              <a:t>RAID level 1 refers to disk mirroring. Figure 10.11(b) shows a mirrored organization.</a:t>
            </a:r>
          </a:p>
          <a:p>
            <a:r>
              <a:rPr lang="en-US" dirty="0"/>
              <a:t>Rebuilding is easiest for RAID level 1, since data can be copied from another disk.</a:t>
            </a:r>
          </a:p>
          <a:p>
            <a:r>
              <a:rPr lang="en-US" dirty="0"/>
              <a:t>RAID level 1 is popular for applications that require high reliability with fast recovery</a:t>
            </a:r>
          </a:p>
        </p:txBody>
      </p:sp>
      <p:pic>
        <p:nvPicPr>
          <p:cNvPr id="4" name="Picture 3">
            <a:extLst>
              <a:ext uri="{FF2B5EF4-FFF2-40B4-BE49-F238E27FC236}">
                <a16:creationId xmlns:a16="http://schemas.microsoft.com/office/drawing/2014/main" id="{CD67492B-AED1-0348-9C2A-70EDD56DB90F}"/>
              </a:ext>
            </a:extLst>
          </p:cNvPr>
          <p:cNvPicPr>
            <a:picLocks noChangeAspect="1"/>
          </p:cNvPicPr>
          <p:nvPr/>
        </p:nvPicPr>
        <p:blipFill>
          <a:blip r:embed="rId2"/>
          <a:stretch>
            <a:fillRect/>
          </a:stretch>
        </p:blipFill>
        <p:spPr>
          <a:xfrm>
            <a:off x="3692566" y="5138304"/>
            <a:ext cx="4165600" cy="571500"/>
          </a:xfrm>
          <a:prstGeom prst="rect">
            <a:avLst/>
          </a:prstGeom>
        </p:spPr>
      </p:pic>
    </p:spTree>
    <p:extLst>
      <p:ext uri="{BB962C8B-B14F-4D97-AF65-F5344CB8AC3E}">
        <p14:creationId xmlns:p14="http://schemas.microsoft.com/office/powerpoint/2010/main" val="3521857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2AB7-63ED-F149-9DE0-400C98E70F9D}"/>
              </a:ext>
            </a:extLst>
          </p:cNvPr>
          <p:cNvSpPr>
            <a:spLocks noGrp="1"/>
          </p:cNvSpPr>
          <p:nvPr>
            <p:ph type="title"/>
          </p:nvPr>
        </p:nvSpPr>
        <p:spPr/>
        <p:txBody>
          <a:bodyPr/>
          <a:lstStyle/>
          <a:p>
            <a:r>
              <a:rPr lang="en-US" dirty="0"/>
              <a:t>RAID Level 2</a:t>
            </a:r>
          </a:p>
        </p:txBody>
      </p:sp>
      <p:sp>
        <p:nvSpPr>
          <p:cNvPr id="3" name="Content Placeholder 2">
            <a:extLst>
              <a:ext uri="{FF2B5EF4-FFF2-40B4-BE49-F238E27FC236}">
                <a16:creationId xmlns:a16="http://schemas.microsoft.com/office/drawing/2014/main" id="{A41B394A-C5E8-BF43-A41F-AA7DF593FF2E}"/>
              </a:ext>
            </a:extLst>
          </p:cNvPr>
          <p:cNvSpPr>
            <a:spLocks noGrp="1"/>
          </p:cNvSpPr>
          <p:nvPr>
            <p:ph idx="1"/>
          </p:nvPr>
        </p:nvSpPr>
        <p:spPr/>
        <p:txBody>
          <a:bodyPr>
            <a:normAutofit fontScale="77500" lnSpcReduction="20000"/>
          </a:bodyPr>
          <a:lstStyle/>
          <a:p>
            <a:r>
              <a:rPr lang="en-US" dirty="0"/>
              <a:t>Also Known as Memory-style error-correcting code (ECC) organization.</a:t>
            </a:r>
          </a:p>
          <a:p>
            <a:r>
              <a:rPr lang="en-US" dirty="0"/>
              <a:t>Each byte in a memory system may have a parity bit associated with it that records whether the number of bits in the byte set to 1 is even (parity = 0) or odd (parity = 1).</a:t>
            </a:r>
          </a:p>
          <a:p>
            <a:r>
              <a:rPr lang="en-US" dirty="0"/>
              <a:t>If one of the bits in the byte is damaged (either a 1 becomes a 0, or a 0 becomes a 1), the parity of the byte changes and thus does not match the stored parity.</a:t>
            </a:r>
          </a:p>
          <a:p>
            <a:r>
              <a:rPr lang="en-US" dirty="0"/>
              <a:t>Thus, all single-bit errors are detected by the memory system.</a:t>
            </a:r>
          </a:p>
          <a:p>
            <a:r>
              <a:rPr lang="en-US" dirty="0"/>
              <a:t>Error-correcting schemes store two or more extra bits and can reconstruct the data if a single bit is damaged.</a:t>
            </a:r>
          </a:p>
          <a:p>
            <a:r>
              <a:rPr lang="en-US" dirty="0"/>
              <a:t>First bit of each byte can be stored in disk 1, the second bit in disk 2, and so on. The error-correction bits are stored in further disks.</a:t>
            </a:r>
          </a:p>
          <a:p>
            <a:r>
              <a:rPr lang="en-US" dirty="0"/>
              <a:t>If one of the disks fails, the remaining bits of the byte and the associated error-correction bits can be read from other disks and used to reconstruct the damaged data.</a:t>
            </a:r>
          </a:p>
          <a:p>
            <a:r>
              <a:rPr lang="en-US" dirty="0"/>
              <a:t>RAID level 2 requires only three disks’ overhead for four disks of data.</a:t>
            </a:r>
          </a:p>
          <a:p>
            <a:endParaRPr lang="en-US" dirty="0"/>
          </a:p>
          <a:p>
            <a:endParaRPr lang="en-US" dirty="0"/>
          </a:p>
        </p:txBody>
      </p:sp>
      <p:pic>
        <p:nvPicPr>
          <p:cNvPr id="4" name="Picture 3">
            <a:extLst>
              <a:ext uri="{FF2B5EF4-FFF2-40B4-BE49-F238E27FC236}">
                <a16:creationId xmlns:a16="http://schemas.microsoft.com/office/drawing/2014/main" id="{C0F59022-F7CE-BC44-BFD0-A83644350CD9}"/>
              </a:ext>
            </a:extLst>
          </p:cNvPr>
          <p:cNvPicPr>
            <a:picLocks noChangeAspect="1"/>
          </p:cNvPicPr>
          <p:nvPr/>
        </p:nvPicPr>
        <p:blipFill>
          <a:blip r:embed="rId2"/>
          <a:stretch>
            <a:fillRect/>
          </a:stretch>
        </p:blipFill>
        <p:spPr>
          <a:xfrm>
            <a:off x="3649436" y="5969000"/>
            <a:ext cx="3848100" cy="685800"/>
          </a:xfrm>
          <a:prstGeom prst="rect">
            <a:avLst/>
          </a:prstGeom>
        </p:spPr>
      </p:pic>
    </p:spTree>
    <p:extLst>
      <p:ext uri="{BB962C8B-B14F-4D97-AF65-F5344CB8AC3E}">
        <p14:creationId xmlns:p14="http://schemas.microsoft.com/office/powerpoint/2010/main" val="633352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FA36-0FC1-2F4B-8F90-EB73AF511510}"/>
              </a:ext>
            </a:extLst>
          </p:cNvPr>
          <p:cNvSpPr>
            <a:spLocks noGrp="1"/>
          </p:cNvSpPr>
          <p:nvPr>
            <p:ph type="title"/>
          </p:nvPr>
        </p:nvSpPr>
        <p:spPr/>
        <p:txBody>
          <a:bodyPr/>
          <a:lstStyle/>
          <a:p>
            <a:r>
              <a:rPr lang="en-US" dirty="0"/>
              <a:t>RAID Level 3</a:t>
            </a:r>
          </a:p>
        </p:txBody>
      </p:sp>
      <p:sp>
        <p:nvSpPr>
          <p:cNvPr id="3" name="Content Placeholder 2">
            <a:extLst>
              <a:ext uri="{FF2B5EF4-FFF2-40B4-BE49-F238E27FC236}">
                <a16:creationId xmlns:a16="http://schemas.microsoft.com/office/drawing/2014/main" id="{A3A6E1AA-CD59-684E-831D-368F22B1E024}"/>
              </a:ext>
            </a:extLst>
          </p:cNvPr>
          <p:cNvSpPr>
            <a:spLocks noGrp="1"/>
          </p:cNvSpPr>
          <p:nvPr>
            <p:ph idx="1"/>
          </p:nvPr>
        </p:nvSpPr>
        <p:spPr/>
        <p:txBody>
          <a:bodyPr>
            <a:normAutofit fontScale="85000" lnSpcReduction="20000"/>
          </a:bodyPr>
          <a:lstStyle/>
          <a:p>
            <a:r>
              <a:rPr lang="en-US" dirty="0"/>
              <a:t>Also called bit-interleaved parity organization.</a:t>
            </a:r>
          </a:p>
          <a:p>
            <a:r>
              <a:rPr lang="en-US" dirty="0"/>
              <a:t>Disk controllers can detect whether a sector has been read correctly, so a single parity bit can be used for error correction as well as for detection</a:t>
            </a:r>
          </a:p>
          <a:p>
            <a:r>
              <a:rPr lang="en-US" dirty="0"/>
              <a:t>we can figure out whether any bit in the sector is a 1 or a 0 by computing the parity of the corresponding bits from sectors in the other disks.</a:t>
            </a:r>
          </a:p>
          <a:p>
            <a:r>
              <a:rPr lang="en-US" dirty="0"/>
              <a:t>RAID level 3 has two advantages over level 1,  the storage overhead is reduced because only one parity disk is needed for several regular disks and since reads and writes of a byte are spread out over multiple disks with N-way striping of data, the transfer rate for reading or writing a single block is N times as fast as with RAID level 1.</a:t>
            </a:r>
          </a:p>
          <a:p>
            <a:r>
              <a:rPr lang="en-US" dirty="0"/>
              <a:t>Problem is and with all parity based RAID levels—is the expense of computing and writing the parity.</a:t>
            </a:r>
          </a:p>
          <a:p>
            <a:r>
              <a:rPr lang="en-US" dirty="0"/>
              <a:t>Many RAID storage arrays include a hardware controller with dedicated parity hardware.</a:t>
            </a:r>
          </a:p>
          <a:p>
            <a:endParaRPr lang="en-US" dirty="0"/>
          </a:p>
        </p:txBody>
      </p:sp>
      <p:pic>
        <p:nvPicPr>
          <p:cNvPr id="4" name="Picture 3">
            <a:extLst>
              <a:ext uri="{FF2B5EF4-FFF2-40B4-BE49-F238E27FC236}">
                <a16:creationId xmlns:a16="http://schemas.microsoft.com/office/drawing/2014/main" id="{F71CEAE4-1A80-714B-A705-E27DD853D773}"/>
              </a:ext>
            </a:extLst>
          </p:cNvPr>
          <p:cNvPicPr>
            <a:picLocks noChangeAspect="1"/>
          </p:cNvPicPr>
          <p:nvPr/>
        </p:nvPicPr>
        <p:blipFill>
          <a:blip r:embed="rId2"/>
          <a:stretch>
            <a:fillRect/>
          </a:stretch>
        </p:blipFill>
        <p:spPr>
          <a:xfrm>
            <a:off x="4449041" y="6032500"/>
            <a:ext cx="2628900" cy="558800"/>
          </a:xfrm>
          <a:prstGeom prst="rect">
            <a:avLst/>
          </a:prstGeom>
        </p:spPr>
      </p:pic>
    </p:spTree>
    <p:extLst>
      <p:ext uri="{BB962C8B-B14F-4D97-AF65-F5344CB8AC3E}">
        <p14:creationId xmlns:p14="http://schemas.microsoft.com/office/powerpoint/2010/main" val="1930675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3CB-B30A-6D4C-9934-281D8E285CBD}"/>
              </a:ext>
            </a:extLst>
          </p:cNvPr>
          <p:cNvSpPr>
            <a:spLocks noGrp="1"/>
          </p:cNvSpPr>
          <p:nvPr>
            <p:ph type="title"/>
          </p:nvPr>
        </p:nvSpPr>
        <p:spPr/>
        <p:txBody>
          <a:bodyPr/>
          <a:lstStyle/>
          <a:p>
            <a:r>
              <a:rPr lang="en-US" dirty="0"/>
              <a:t>RAID Level 4</a:t>
            </a:r>
          </a:p>
        </p:txBody>
      </p:sp>
      <p:sp>
        <p:nvSpPr>
          <p:cNvPr id="3" name="Content Placeholder 2">
            <a:extLst>
              <a:ext uri="{FF2B5EF4-FFF2-40B4-BE49-F238E27FC236}">
                <a16:creationId xmlns:a16="http://schemas.microsoft.com/office/drawing/2014/main" id="{EA0A7C9A-E940-C542-A01B-0B650D11C9CE}"/>
              </a:ext>
            </a:extLst>
          </p:cNvPr>
          <p:cNvSpPr>
            <a:spLocks noGrp="1"/>
          </p:cNvSpPr>
          <p:nvPr>
            <p:ph idx="1"/>
          </p:nvPr>
        </p:nvSpPr>
        <p:spPr/>
        <p:txBody>
          <a:bodyPr/>
          <a:lstStyle/>
          <a:p>
            <a:r>
              <a:rPr lang="en-US" dirty="0"/>
              <a:t>Also called block-interleaved parity organization, uses block-level striping, as in RAID 0, and in addition keeps a parity block on a separate disk for corresponding blocks from N other disks.</a:t>
            </a:r>
          </a:p>
          <a:p>
            <a:r>
              <a:rPr lang="en-US" dirty="0"/>
              <a:t>If one of the disks fails, the parity block can be used with the corresponding blocks from the other disks to restore the blocks of the failed disk.</a:t>
            </a:r>
          </a:p>
          <a:p>
            <a:r>
              <a:rPr lang="en-US" dirty="0"/>
              <a:t>The transfer rates for large reads are high, since all the disks can be read in parallel. Large writes also have high transfer rates, since the data and parity can be written in parallel.</a:t>
            </a:r>
          </a:p>
          <a:p>
            <a:endParaRPr lang="en-US" dirty="0"/>
          </a:p>
        </p:txBody>
      </p:sp>
      <p:pic>
        <p:nvPicPr>
          <p:cNvPr id="4" name="Picture 3">
            <a:extLst>
              <a:ext uri="{FF2B5EF4-FFF2-40B4-BE49-F238E27FC236}">
                <a16:creationId xmlns:a16="http://schemas.microsoft.com/office/drawing/2014/main" id="{8D2AE26B-7E0A-4F46-BBE9-C0EF68BF4EDC}"/>
              </a:ext>
            </a:extLst>
          </p:cNvPr>
          <p:cNvPicPr>
            <a:picLocks noChangeAspect="1"/>
          </p:cNvPicPr>
          <p:nvPr/>
        </p:nvPicPr>
        <p:blipFill>
          <a:blip r:embed="rId2"/>
          <a:stretch>
            <a:fillRect/>
          </a:stretch>
        </p:blipFill>
        <p:spPr>
          <a:xfrm>
            <a:off x="4781550" y="5618163"/>
            <a:ext cx="2628900" cy="558800"/>
          </a:xfrm>
          <a:prstGeom prst="rect">
            <a:avLst/>
          </a:prstGeom>
        </p:spPr>
      </p:pic>
    </p:spTree>
    <p:extLst>
      <p:ext uri="{BB962C8B-B14F-4D97-AF65-F5344CB8AC3E}">
        <p14:creationId xmlns:p14="http://schemas.microsoft.com/office/powerpoint/2010/main" val="2653649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C140-1217-6045-AB65-E46810AE9156}"/>
              </a:ext>
            </a:extLst>
          </p:cNvPr>
          <p:cNvSpPr>
            <a:spLocks noGrp="1"/>
          </p:cNvSpPr>
          <p:nvPr>
            <p:ph type="title"/>
          </p:nvPr>
        </p:nvSpPr>
        <p:spPr/>
        <p:txBody>
          <a:bodyPr/>
          <a:lstStyle/>
          <a:p>
            <a:r>
              <a:rPr lang="en-US" dirty="0"/>
              <a:t>RAID Level 5</a:t>
            </a:r>
          </a:p>
        </p:txBody>
      </p:sp>
      <p:sp>
        <p:nvSpPr>
          <p:cNvPr id="3" name="Content Placeholder 2">
            <a:extLst>
              <a:ext uri="{FF2B5EF4-FFF2-40B4-BE49-F238E27FC236}">
                <a16:creationId xmlns:a16="http://schemas.microsoft.com/office/drawing/2014/main" id="{0841CBEE-4BCB-564B-8769-9242822C3556}"/>
              </a:ext>
            </a:extLst>
          </p:cNvPr>
          <p:cNvSpPr>
            <a:spLocks noGrp="1"/>
          </p:cNvSpPr>
          <p:nvPr>
            <p:ph idx="1"/>
          </p:nvPr>
        </p:nvSpPr>
        <p:spPr/>
        <p:txBody>
          <a:bodyPr>
            <a:normAutofit lnSpcReduction="10000"/>
          </a:bodyPr>
          <a:lstStyle/>
          <a:p>
            <a:r>
              <a:rPr lang="en-US" dirty="0"/>
              <a:t>Also called block-interleaved distributed parity, differs from level 4 in that it spreads data and parity among all N+1 disks, rather than storing data in N disks and parity in one disk. </a:t>
            </a:r>
          </a:p>
          <a:p>
            <a:r>
              <a:rPr lang="en-US" dirty="0"/>
              <a:t>For each block, one of the disks stores the parity and the others store data.</a:t>
            </a:r>
          </a:p>
          <a:p>
            <a:r>
              <a:rPr lang="en-US" dirty="0"/>
              <a:t>With an array of five disks, the parity for the nth block is stored in disk (n mod 5)+1.</a:t>
            </a:r>
          </a:p>
          <a:p>
            <a:r>
              <a:rPr lang="en-US" dirty="0"/>
              <a:t>A parity block cannot store parity for blocks in the same disk, because a disk failure would result in loss of data as well as of parity.</a:t>
            </a:r>
          </a:p>
          <a:p>
            <a:r>
              <a:rPr lang="en-US" dirty="0"/>
              <a:t>RAID 5 is the most common parity RAID system.</a:t>
            </a:r>
          </a:p>
          <a:p>
            <a:endParaRPr lang="en-US" dirty="0"/>
          </a:p>
        </p:txBody>
      </p:sp>
      <p:pic>
        <p:nvPicPr>
          <p:cNvPr id="4" name="Picture 3">
            <a:extLst>
              <a:ext uri="{FF2B5EF4-FFF2-40B4-BE49-F238E27FC236}">
                <a16:creationId xmlns:a16="http://schemas.microsoft.com/office/drawing/2014/main" id="{68AB97F5-56D8-3649-8852-DB3E088E18E7}"/>
              </a:ext>
            </a:extLst>
          </p:cNvPr>
          <p:cNvPicPr>
            <a:picLocks noChangeAspect="1"/>
          </p:cNvPicPr>
          <p:nvPr/>
        </p:nvPicPr>
        <p:blipFill>
          <a:blip r:embed="rId2"/>
          <a:stretch>
            <a:fillRect/>
          </a:stretch>
        </p:blipFill>
        <p:spPr>
          <a:xfrm>
            <a:off x="4654550" y="5807075"/>
            <a:ext cx="2882900" cy="685800"/>
          </a:xfrm>
          <a:prstGeom prst="rect">
            <a:avLst/>
          </a:prstGeom>
        </p:spPr>
      </p:pic>
    </p:spTree>
    <p:extLst>
      <p:ext uri="{BB962C8B-B14F-4D97-AF65-F5344CB8AC3E}">
        <p14:creationId xmlns:p14="http://schemas.microsoft.com/office/powerpoint/2010/main" val="3028071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4720-A6E5-B641-B763-E8E37FE1F8D6}"/>
              </a:ext>
            </a:extLst>
          </p:cNvPr>
          <p:cNvSpPr>
            <a:spLocks noGrp="1"/>
          </p:cNvSpPr>
          <p:nvPr>
            <p:ph type="title"/>
          </p:nvPr>
        </p:nvSpPr>
        <p:spPr/>
        <p:txBody>
          <a:bodyPr/>
          <a:lstStyle/>
          <a:p>
            <a:r>
              <a:rPr lang="en-US" dirty="0"/>
              <a:t>RAID Level 6</a:t>
            </a:r>
          </a:p>
        </p:txBody>
      </p:sp>
      <p:sp>
        <p:nvSpPr>
          <p:cNvPr id="3" name="Content Placeholder 2">
            <a:extLst>
              <a:ext uri="{FF2B5EF4-FFF2-40B4-BE49-F238E27FC236}">
                <a16:creationId xmlns:a16="http://schemas.microsoft.com/office/drawing/2014/main" id="{43E46948-5B5B-4B41-84DD-47006CDE5534}"/>
              </a:ext>
            </a:extLst>
          </p:cNvPr>
          <p:cNvSpPr>
            <a:spLocks noGrp="1"/>
          </p:cNvSpPr>
          <p:nvPr>
            <p:ph idx="1"/>
          </p:nvPr>
        </p:nvSpPr>
        <p:spPr/>
        <p:txBody>
          <a:bodyPr/>
          <a:lstStyle/>
          <a:p>
            <a:r>
              <a:rPr lang="en-US" dirty="0"/>
              <a:t>Also called the P + Q redundancy scheme, is much like RAID level 5 but stores extra redundant information to guard against multiple disk failures.</a:t>
            </a:r>
          </a:p>
          <a:p>
            <a:r>
              <a:rPr lang="en-US" dirty="0"/>
              <a:t>Instead of parity, error-correcting codes such as the Reed–Solomon codes are used. </a:t>
            </a:r>
          </a:p>
          <a:p>
            <a:r>
              <a:rPr lang="en-US" dirty="0"/>
              <a:t>2 bits of redundant data are stored for every 4 bits of data— compared with 1 parity bit in level 5—and the system can tolerate two disk failures.</a:t>
            </a:r>
          </a:p>
        </p:txBody>
      </p:sp>
      <p:pic>
        <p:nvPicPr>
          <p:cNvPr id="4" name="Picture 3">
            <a:extLst>
              <a:ext uri="{FF2B5EF4-FFF2-40B4-BE49-F238E27FC236}">
                <a16:creationId xmlns:a16="http://schemas.microsoft.com/office/drawing/2014/main" id="{A8152A4E-9C1C-6F46-89A6-7969149C95BF}"/>
              </a:ext>
            </a:extLst>
          </p:cNvPr>
          <p:cNvPicPr>
            <a:picLocks noChangeAspect="1"/>
          </p:cNvPicPr>
          <p:nvPr/>
        </p:nvPicPr>
        <p:blipFill>
          <a:blip r:embed="rId2"/>
          <a:stretch>
            <a:fillRect/>
          </a:stretch>
        </p:blipFill>
        <p:spPr>
          <a:xfrm>
            <a:off x="4112739" y="5465763"/>
            <a:ext cx="3111500" cy="711200"/>
          </a:xfrm>
          <a:prstGeom prst="rect">
            <a:avLst/>
          </a:prstGeom>
        </p:spPr>
      </p:pic>
    </p:spTree>
    <p:extLst>
      <p:ext uri="{BB962C8B-B14F-4D97-AF65-F5344CB8AC3E}">
        <p14:creationId xmlns:p14="http://schemas.microsoft.com/office/powerpoint/2010/main" val="2708411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FC34-3DE9-7948-B029-D685E4CA59EA}"/>
              </a:ext>
            </a:extLst>
          </p:cNvPr>
          <p:cNvSpPr>
            <a:spLocks noGrp="1"/>
          </p:cNvSpPr>
          <p:nvPr>
            <p:ph type="title"/>
          </p:nvPr>
        </p:nvSpPr>
        <p:spPr/>
        <p:txBody>
          <a:bodyPr/>
          <a:lstStyle/>
          <a:p>
            <a:r>
              <a:rPr lang="en-US" dirty="0"/>
              <a:t>RAID levels 0 + 1 and 1 + 0</a:t>
            </a:r>
          </a:p>
        </p:txBody>
      </p:sp>
      <p:sp>
        <p:nvSpPr>
          <p:cNvPr id="3" name="Content Placeholder 2">
            <a:extLst>
              <a:ext uri="{FF2B5EF4-FFF2-40B4-BE49-F238E27FC236}">
                <a16:creationId xmlns:a16="http://schemas.microsoft.com/office/drawing/2014/main" id="{E3042DCB-2525-2E4E-A6D9-887E8BF88F7C}"/>
              </a:ext>
            </a:extLst>
          </p:cNvPr>
          <p:cNvSpPr>
            <a:spLocks noGrp="1"/>
          </p:cNvSpPr>
          <p:nvPr>
            <p:ph idx="1"/>
          </p:nvPr>
        </p:nvSpPr>
        <p:spPr>
          <a:xfrm>
            <a:off x="838200" y="1825625"/>
            <a:ext cx="6132616" cy="4351338"/>
          </a:xfrm>
        </p:spPr>
        <p:txBody>
          <a:bodyPr>
            <a:normAutofit/>
          </a:bodyPr>
          <a:lstStyle/>
          <a:p>
            <a:r>
              <a:rPr lang="en-US" dirty="0"/>
              <a:t>RAID level 0 + 1 refers to a combination of RAID levels 0 and 1. RAID 0 provides the performance, while RAID 1 provides the reliability. </a:t>
            </a:r>
          </a:p>
          <a:p>
            <a:r>
              <a:rPr lang="en-US" dirty="0"/>
              <a:t>Common in environments where both performance and reliability are important.</a:t>
            </a:r>
          </a:p>
          <a:p>
            <a:r>
              <a:rPr lang="en-US" dirty="0"/>
              <a:t>In RAID 0 + 1, a set of disks are striped, and then the stripe is mirrored to another, equivalent stripe</a:t>
            </a:r>
          </a:p>
          <a:p>
            <a:endParaRPr lang="en-US" dirty="0"/>
          </a:p>
        </p:txBody>
      </p:sp>
      <p:pic>
        <p:nvPicPr>
          <p:cNvPr id="4" name="Picture 3">
            <a:extLst>
              <a:ext uri="{FF2B5EF4-FFF2-40B4-BE49-F238E27FC236}">
                <a16:creationId xmlns:a16="http://schemas.microsoft.com/office/drawing/2014/main" id="{CF998525-C442-F94E-B530-6CDA377E274C}"/>
              </a:ext>
            </a:extLst>
          </p:cNvPr>
          <p:cNvPicPr>
            <a:picLocks noChangeAspect="1"/>
          </p:cNvPicPr>
          <p:nvPr/>
        </p:nvPicPr>
        <p:blipFill>
          <a:blip r:embed="rId2"/>
          <a:stretch>
            <a:fillRect/>
          </a:stretch>
        </p:blipFill>
        <p:spPr>
          <a:xfrm>
            <a:off x="7264895" y="1173163"/>
            <a:ext cx="4597400" cy="5003800"/>
          </a:xfrm>
          <a:prstGeom prst="rect">
            <a:avLst/>
          </a:prstGeom>
        </p:spPr>
      </p:pic>
    </p:spTree>
    <p:extLst>
      <p:ext uri="{BB962C8B-B14F-4D97-AF65-F5344CB8AC3E}">
        <p14:creationId xmlns:p14="http://schemas.microsoft.com/office/powerpoint/2010/main" val="614282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E065-0A86-6C42-82DF-80C9D1A49BCB}"/>
              </a:ext>
            </a:extLst>
          </p:cNvPr>
          <p:cNvSpPr>
            <a:spLocks noGrp="1"/>
          </p:cNvSpPr>
          <p:nvPr>
            <p:ph type="title"/>
          </p:nvPr>
        </p:nvSpPr>
        <p:spPr/>
        <p:txBody>
          <a:bodyPr/>
          <a:lstStyle/>
          <a:p>
            <a:r>
              <a:rPr lang="en-US" dirty="0"/>
              <a:t>Snapshot and Replication</a:t>
            </a:r>
          </a:p>
        </p:txBody>
      </p:sp>
      <p:sp>
        <p:nvSpPr>
          <p:cNvPr id="3" name="Content Placeholder 2">
            <a:extLst>
              <a:ext uri="{FF2B5EF4-FFF2-40B4-BE49-F238E27FC236}">
                <a16:creationId xmlns:a16="http://schemas.microsoft.com/office/drawing/2014/main" id="{58403490-56F3-6547-B9DC-E29EEDC1904C}"/>
              </a:ext>
            </a:extLst>
          </p:cNvPr>
          <p:cNvSpPr>
            <a:spLocks noGrp="1"/>
          </p:cNvSpPr>
          <p:nvPr>
            <p:ph idx="1"/>
          </p:nvPr>
        </p:nvSpPr>
        <p:spPr/>
        <p:txBody>
          <a:bodyPr>
            <a:normAutofit fontScale="62500" lnSpcReduction="20000"/>
          </a:bodyPr>
          <a:lstStyle/>
          <a:p>
            <a:r>
              <a:rPr lang="en-US" dirty="0"/>
              <a:t>A snapshot is a view of the file system before the last update took place.</a:t>
            </a:r>
          </a:p>
          <a:p>
            <a:r>
              <a:rPr lang="en-US" dirty="0"/>
              <a:t>Replication involves the automatic duplication of writes between separate sites for redundancy and disaster recovery.</a:t>
            </a:r>
          </a:p>
          <a:p>
            <a:r>
              <a:rPr lang="en-US" dirty="0"/>
              <a:t>Replication can be synchronous or asynchronous. </a:t>
            </a:r>
          </a:p>
          <a:p>
            <a:r>
              <a:rPr lang="en-US" dirty="0"/>
              <a:t>In synchronous replication, each block must be written locally and remotely before the write is considered complete.</a:t>
            </a:r>
          </a:p>
          <a:p>
            <a:r>
              <a:rPr lang="en-US" dirty="0"/>
              <a:t>whereas in asynchronous replication, the writes are grouped together and written periodically.</a:t>
            </a:r>
          </a:p>
          <a:p>
            <a:r>
              <a:rPr lang="en-US" dirty="0"/>
              <a:t>Asynchronous replication can result in data loss if the primary site fails, but it is faster and has no distance limitations.</a:t>
            </a:r>
          </a:p>
          <a:p>
            <a:r>
              <a:rPr lang="en-US" dirty="0"/>
              <a:t>One other aspect of most RAID implementations is a hot spare disk or disks.</a:t>
            </a:r>
          </a:p>
          <a:p>
            <a:r>
              <a:rPr lang="en-US" dirty="0"/>
              <a:t>A hot spare is not used for data but is configured to be used as a replacement in case of disk failure.</a:t>
            </a:r>
          </a:p>
          <a:p>
            <a:r>
              <a:rPr lang="en-US" dirty="0"/>
              <a:t>A hot spare can be used to rebuild a mirrored pair should one of the disks in the pair fail. In this way, the RAID level can be reestablished automatically, without waiting for the failed disk to be replaced.</a:t>
            </a:r>
          </a:p>
          <a:p>
            <a:r>
              <a:rPr lang="en-US" dirty="0"/>
              <a:t>Allocating more than one hot spare allows more than one failure to be repaired without human intervention.</a:t>
            </a:r>
          </a:p>
        </p:txBody>
      </p:sp>
    </p:spTree>
    <p:extLst>
      <p:ext uri="{BB962C8B-B14F-4D97-AF65-F5344CB8AC3E}">
        <p14:creationId xmlns:p14="http://schemas.microsoft.com/office/powerpoint/2010/main" val="722336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74E2-0F03-F847-8416-D1DDC37589E8}"/>
              </a:ext>
            </a:extLst>
          </p:cNvPr>
          <p:cNvSpPr>
            <a:spLocks noGrp="1"/>
          </p:cNvSpPr>
          <p:nvPr>
            <p:ph type="title"/>
          </p:nvPr>
        </p:nvSpPr>
        <p:spPr/>
        <p:txBody>
          <a:bodyPr/>
          <a:lstStyle/>
          <a:p>
            <a:r>
              <a:rPr lang="en-US" dirty="0"/>
              <a:t>Problems with RAID</a:t>
            </a:r>
          </a:p>
        </p:txBody>
      </p:sp>
      <p:sp>
        <p:nvSpPr>
          <p:cNvPr id="3" name="Content Placeholder 2">
            <a:extLst>
              <a:ext uri="{FF2B5EF4-FFF2-40B4-BE49-F238E27FC236}">
                <a16:creationId xmlns:a16="http://schemas.microsoft.com/office/drawing/2014/main" id="{EF70FF02-BA5A-A143-B9A6-D8516A8077C6}"/>
              </a:ext>
            </a:extLst>
          </p:cNvPr>
          <p:cNvSpPr>
            <a:spLocks noGrp="1"/>
          </p:cNvSpPr>
          <p:nvPr>
            <p:ph idx="1"/>
          </p:nvPr>
        </p:nvSpPr>
        <p:spPr/>
        <p:txBody>
          <a:bodyPr>
            <a:normAutofit/>
          </a:bodyPr>
          <a:lstStyle/>
          <a:p>
            <a:r>
              <a:rPr lang="en-US" dirty="0"/>
              <a:t>RAID does not always assure that data are available for the operating system and its users.</a:t>
            </a:r>
          </a:p>
          <a:p>
            <a:r>
              <a:rPr lang="en-US" dirty="0"/>
              <a:t>Incomplete writes, if not properly recovered, could result in corrupt data.</a:t>
            </a:r>
          </a:p>
          <a:p>
            <a:r>
              <a:rPr lang="en-US" dirty="0"/>
              <a:t>Some other process could accidentally write over a file system’s structures, too. </a:t>
            </a:r>
          </a:p>
          <a:p>
            <a:r>
              <a:rPr lang="en-US" dirty="0"/>
              <a:t>RAID protects against physical media errors, but not other hardware and software errors.</a:t>
            </a:r>
          </a:p>
          <a:p>
            <a:endParaRPr lang="en-US" dirty="0"/>
          </a:p>
          <a:p>
            <a:endParaRPr lang="en-US" dirty="0"/>
          </a:p>
        </p:txBody>
      </p:sp>
    </p:spTree>
    <p:extLst>
      <p:ext uri="{BB962C8B-B14F-4D97-AF65-F5344CB8AC3E}">
        <p14:creationId xmlns:p14="http://schemas.microsoft.com/office/powerpoint/2010/main" val="1021284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25ED-D369-CA4E-9D07-01D7281DD0C9}"/>
              </a:ext>
            </a:extLst>
          </p:cNvPr>
          <p:cNvSpPr>
            <a:spLocks noGrp="1"/>
          </p:cNvSpPr>
          <p:nvPr>
            <p:ph type="title"/>
          </p:nvPr>
        </p:nvSpPr>
        <p:spPr/>
        <p:txBody>
          <a:bodyPr/>
          <a:lstStyle/>
          <a:p>
            <a:r>
              <a:rPr lang="en-US" dirty="0"/>
              <a:t>Checksums</a:t>
            </a:r>
          </a:p>
        </p:txBody>
      </p:sp>
      <p:sp>
        <p:nvSpPr>
          <p:cNvPr id="3" name="Content Placeholder 2">
            <a:extLst>
              <a:ext uri="{FF2B5EF4-FFF2-40B4-BE49-F238E27FC236}">
                <a16:creationId xmlns:a16="http://schemas.microsoft.com/office/drawing/2014/main" id="{DB89EA00-E427-7341-9C06-AC03BD9B28D1}"/>
              </a:ext>
            </a:extLst>
          </p:cNvPr>
          <p:cNvSpPr>
            <a:spLocks noGrp="1"/>
          </p:cNvSpPr>
          <p:nvPr>
            <p:ph idx="1"/>
          </p:nvPr>
        </p:nvSpPr>
        <p:spPr>
          <a:xfrm>
            <a:off x="838201" y="1825625"/>
            <a:ext cx="5854700" cy="4351338"/>
          </a:xfrm>
        </p:spPr>
        <p:txBody>
          <a:bodyPr>
            <a:normAutofit lnSpcReduction="10000"/>
          </a:bodyPr>
          <a:lstStyle/>
          <a:p>
            <a:r>
              <a:rPr lang="en-US" dirty="0"/>
              <a:t>Checksums: Solaris ZFS file system takes an innovative approach to solving these problems through the use of checksums.</a:t>
            </a:r>
          </a:p>
          <a:p>
            <a:r>
              <a:rPr lang="en-US" dirty="0"/>
              <a:t>ZFS maintains internal checksums of all blocks, including data and metadata.</a:t>
            </a:r>
          </a:p>
          <a:p>
            <a:r>
              <a:rPr lang="en-US" dirty="0"/>
              <a:t>These checksums are not kept with the block that is being </a:t>
            </a:r>
            <a:r>
              <a:rPr lang="en-US" dirty="0" err="1"/>
              <a:t>checksummed</a:t>
            </a:r>
            <a:r>
              <a:rPr lang="en-US" dirty="0"/>
              <a:t>. Rather, they are stored with the pointer to that block. </a:t>
            </a:r>
          </a:p>
        </p:txBody>
      </p:sp>
      <p:pic>
        <p:nvPicPr>
          <p:cNvPr id="4" name="Picture 3">
            <a:extLst>
              <a:ext uri="{FF2B5EF4-FFF2-40B4-BE49-F238E27FC236}">
                <a16:creationId xmlns:a16="http://schemas.microsoft.com/office/drawing/2014/main" id="{E293C8F4-DF29-F245-86A3-90FA3030BE60}"/>
              </a:ext>
            </a:extLst>
          </p:cNvPr>
          <p:cNvPicPr>
            <a:picLocks noChangeAspect="1"/>
          </p:cNvPicPr>
          <p:nvPr/>
        </p:nvPicPr>
        <p:blipFill>
          <a:blip r:embed="rId2"/>
          <a:stretch>
            <a:fillRect/>
          </a:stretch>
        </p:blipFill>
        <p:spPr>
          <a:xfrm>
            <a:off x="6692900" y="2035711"/>
            <a:ext cx="5499100" cy="3594100"/>
          </a:xfrm>
          <a:prstGeom prst="rect">
            <a:avLst/>
          </a:prstGeom>
        </p:spPr>
      </p:pic>
    </p:spTree>
    <p:extLst>
      <p:ext uri="{BB962C8B-B14F-4D97-AF65-F5344CB8AC3E}">
        <p14:creationId xmlns:p14="http://schemas.microsoft.com/office/powerpoint/2010/main" val="1247193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ACAD-7058-1A43-B99E-5AF36783FDD9}"/>
              </a:ext>
            </a:extLst>
          </p:cNvPr>
          <p:cNvSpPr>
            <a:spLocks noGrp="1"/>
          </p:cNvSpPr>
          <p:nvPr>
            <p:ph type="title"/>
          </p:nvPr>
        </p:nvSpPr>
        <p:spPr/>
        <p:txBody>
          <a:bodyPr/>
          <a:lstStyle/>
          <a:p>
            <a:r>
              <a:rPr lang="en-US" dirty="0"/>
              <a:t>Connection to Computer</a:t>
            </a:r>
          </a:p>
        </p:txBody>
      </p:sp>
      <p:sp>
        <p:nvSpPr>
          <p:cNvPr id="3" name="Content Placeholder 2">
            <a:extLst>
              <a:ext uri="{FF2B5EF4-FFF2-40B4-BE49-F238E27FC236}">
                <a16:creationId xmlns:a16="http://schemas.microsoft.com/office/drawing/2014/main" id="{39E152D4-73BE-5241-82A2-065041BAE061}"/>
              </a:ext>
            </a:extLst>
          </p:cNvPr>
          <p:cNvSpPr>
            <a:spLocks noGrp="1"/>
          </p:cNvSpPr>
          <p:nvPr>
            <p:ph idx="1"/>
          </p:nvPr>
        </p:nvSpPr>
        <p:spPr/>
        <p:txBody>
          <a:bodyPr>
            <a:normAutofit fontScale="85000" lnSpcReduction="20000"/>
          </a:bodyPr>
          <a:lstStyle/>
          <a:p>
            <a:r>
              <a:rPr lang="en-US" dirty="0"/>
              <a:t>A disk drive is attached to a computer by a set of wires called an I/O bus</a:t>
            </a:r>
          </a:p>
          <a:p>
            <a:r>
              <a:rPr lang="en-US" dirty="0"/>
              <a:t>Controllers: The data transfers on a bus are carried out by special electronic processors called controllers</a:t>
            </a:r>
          </a:p>
          <a:p>
            <a:r>
              <a:rPr lang="en-US" dirty="0"/>
              <a:t>Host Controller: The host controller is the controller at the computer end of the bus.</a:t>
            </a:r>
          </a:p>
          <a:p>
            <a:r>
              <a:rPr lang="en-US" dirty="0"/>
              <a:t>Disk Controller: A disk controller is built into each disk drive.</a:t>
            </a:r>
          </a:p>
          <a:p>
            <a:r>
              <a:rPr lang="en-US" dirty="0"/>
              <a:t>The host controller then sends the command via messages to the disk controller.</a:t>
            </a:r>
          </a:p>
          <a:p>
            <a:r>
              <a:rPr lang="en-US" dirty="0"/>
              <a:t>Disk controller operates the disk-drive hardware to carry out the command. </a:t>
            </a:r>
          </a:p>
          <a:p>
            <a:r>
              <a:rPr lang="en-US" dirty="0"/>
              <a:t>Disk controllers usually have a built-in cache. Data transfer at the disk drive happens between the cache and the disk surface</a:t>
            </a:r>
          </a:p>
          <a:p>
            <a:r>
              <a:rPr lang="en-US" dirty="0"/>
              <a:t>Data transfer to the host, at fast electronic speeds, occurs between the cache and the host controller.</a:t>
            </a:r>
          </a:p>
        </p:txBody>
      </p:sp>
    </p:spTree>
    <p:extLst>
      <p:ext uri="{BB962C8B-B14F-4D97-AF65-F5344CB8AC3E}">
        <p14:creationId xmlns:p14="http://schemas.microsoft.com/office/powerpoint/2010/main" val="2406408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ADF7-75DB-1D45-B623-983053489DFF}"/>
              </a:ext>
            </a:extLst>
          </p:cNvPr>
          <p:cNvSpPr>
            <a:spLocks noGrp="1"/>
          </p:cNvSpPr>
          <p:nvPr>
            <p:ph type="title"/>
          </p:nvPr>
        </p:nvSpPr>
        <p:spPr/>
        <p:txBody>
          <a:bodyPr/>
          <a:lstStyle/>
          <a:p>
            <a:r>
              <a:rPr lang="en-US" dirty="0"/>
              <a:t>Pool Storage System</a:t>
            </a:r>
          </a:p>
        </p:txBody>
      </p:sp>
      <p:sp>
        <p:nvSpPr>
          <p:cNvPr id="3" name="Content Placeholder 2">
            <a:extLst>
              <a:ext uri="{FF2B5EF4-FFF2-40B4-BE49-F238E27FC236}">
                <a16:creationId xmlns:a16="http://schemas.microsoft.com/office/drawing/2014/main" id="{ACEC04A6-55E5-0E4D-BC26-6F933A3FE5E5}"/>
              </a:ext>
            </a:extLst>
          </p:cNvPr>
          <p:cNvSpPr>
            <a:spLocks noGrp="1"/>
          </p:cNvSpPr>
          <p:nvPr>
            <p:ph idx="1"/>
          </p:nvPr>
        </p:nvSpPr>
        <p:spPr>
          <a:xfrm>
            <a:off x="838200" y="1825625"/>
            <a:ext cx="7664532" cy="4351338"/>
          </a:xfrm>
        </p:spPr>
        <p:txBody>
          <a:bodyPr/>
          <a:lstStyle/>
          <a:p>
            <a:r>
              <a:rPr lang="en-US" dirty="0"/>
              <a:t>issue with most RAID implementations is lack of flexibility.</a:t>
            </a:r>
          </a:p>
          <a:p>
            <a:r>
              <a:rPr lang="en-US" dirty="0"/>
              <a:t>what if one file system is too large to fit on a five-disk RAID level 5 set.</a:t>
            </a:r>
          </a:p>
          <a:p>
            <a:r>
              <a:rPr lang="en-US" dirty="0"/>
              <a:t>In ZFS Disks, or partitions of disks, are gathered together via RAID sets into pools of storage.</a:t>
            </a:r>
          </a:p>
          <a:p>
            <a:r>
              <a:rPr lang="en-US" dirty="0"/>
              <a:t>A pool can hold one or more ZFS file systems. The entire pool’s free space is available to all file systems within that pool.</a:t>
            </a:r>
          </a:p>
        </p:txBody>
      </p:sp>
      <p:pic>
        <p:nvPicPr>
          <p:cNvPr id="4" name="Picture 3">
            <a:extLst>
              <a:ext uri="{FF2B5EF4-FFF2-40B4-BE49-F238E27FC236}">
                <a16:creationId xmlns:a16="http://schemas.microsoft.com/office/drawing/2014/main" id="{55AF3916-529E-1043-8F4A-0A40FE6DF686}"/>
              </a:ext>
            </a:extLst>
          </p:cNvPr>
          <p:cNvPicPr>
            <a:picLocks noChangeAspect="1"/>
          </p:cNvPicPr>
          <p:nvPr/>
        </p:nvPicPr>
        <p:blipFill>
          <a:blip r:embed="rId2"/>
          <a:stretch>
            <a:fillRect/>
          </a:stretch>
        </p:blipFill>
        <p:spPr>
          <a:xfrm>
            <a:off x="8502732" y="1825625"/>
            <a:ext cx="3225800" cy="4000500"/>
          </a:xfrm>
          <a:prstGeom prst="rect">
            <a:avLst/>
          </a:prstGeom>
        </p:spPr>
      </p:pic>
    </p:spTree>
    <p:extLst>
      <p:ext uri="{BB962C8B-B14F-4D97-AF65-F5344CB8AC3E}">
        <p14:creationId xmlns:p14="http://schemas.microsoft.com/office/powerpoint/2010/main" val="3362067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1F97-8785-8A46-99C5-31C6C47CF6E3}"/>
              </a:ext>
            </a:extLst>
          </p:cNvPr>
          <p:cNvSpPr>
            <a:spLocks noGrp="1"/>
          </p:cNvSpPr>
          <p:nvPr>
            <p:ph type="title"/>
          </p:nvPr>
        </p:nvSpPr>
        <p:spPr/>
        <p:txBody>
          <a:bodyPr/>
          <a:lstStyle/>
          <a:p>
            <a:r>
              <a:rPr lang="en-US" dirty="0"/>
              <a:t>Stable Storage Implementation</a:t>
            </a:r>
          </a:p>
        </p:txBody>
      </p:sp>
      <p:sp>
        <p:nvSpPr>
          <p:cNvPr id="3" name="Content Placeholder 2">
            <a:extLst>
              <a:ext uri="{FF2B5EF4-FFF2-40B4-BE49-F238E27FC236}">
                <a16:creationId xmlns:a16="http://schemas.microsoft.com/office/drawing/2014/main" id="{FCB3F369-8A50-BB49-B62C-7181E4911950}"/>
              </a:ext>
            </a:extLst>
          </p:cNvPr>
          <p:cNvSpPr>
            <a:spLocks noGrp="1"/>
          </p:cNvSpPr>
          <p:nvPr>
            <p:ph idx="1"/>
          </p:nvPr>
        </p:nvSpPr>
        <p:spPr/>
        <p:txBody>
          <a:bodyPr>
            <a:normAutofit fontScale="77500" lnSpcReduction="20000"/>
          </a:bodyPr>
          <a:lstStyle/>
          <a:p>
            <a:r>
              <a:rPr lang="en-US" dirty="0"/>
              <a:t>A disk write results in one of three outcomes: </a:t>
            </a:r>
          </a:p>
          <a:p>
            <a:pPr lvl="1"/>
            <a:r>
              <a:rPr lang="en-US" dirty="0"/>
              <a:t>Successful completion. The data were written correctly on disk. </a:t>
            </a:r>
          </a:p>
          <a:p>
            <a:pPr lvl="1"/>
            <a:r>
              <a:rPr lang="en-US" dirty="0"/>
              <a:t>Partial failure. </a:t>
            </a:r>
          </a:p>
          <a:p>
            <a:pPr lvl="1"/>
            <a:r>
              <a:rPr lang="en-US" dirty="0"/>
              <a:t>Total failure. </a:t>
            </a:r>
          </a:p>
          <a:p>
            <a:r>
              <a:rPr lang="en-US" dirty="0"/>
              <a:t>Output operation is executed as follows: </a:t>
            </a:r>
          </a:p>
          <a:p>
            <a:pPr lvl="1"/>
            <a:r>
              <a:rPr lang="en-US" dirty="0"/>
              <a:t>Write the information onto the first physical block.</a:t>
            </a:r>
          </a:p>
          <a:p>
            <a:pPr lvl="1"/>
            <a:r>
              <a:rPr lang="en-US" dirty="0"/>
              <a:t>When the first write completes successfully, write the same information onto the second physical block. </a:t>
            </a:r>
          </a:p>
          <a:p>
            <a:pPr lvl="1"/>
            <a:r>
              <a:rPr lang="en-US" dirty="0"/>
              <a:t>Declare the operation complete only after the second write completes successfully.</a:t>
            </a:r>
          </a:p>
          <a:p>
            <a:r>
              <a:rPr lang="en-US" dirty="0"/>
              <a:t>If one block contains a detectable error then we replace its contents with the value of the other block. If neither block contains a detectable error, but the blocks differ in content, then we replace the content of the first block with that of the second. </a:t>
            </a:r>
          </a:p>
          <a:p>
            <a:r>
              <a:rPr lang="en-US" dirty="0"/>
              <a:t>Many storage arrays add NVRAM as a cache. Since the memory is nonvolatile, it can be trusted to store the data </a:t>
            </a:r>
            <a:r>
              <a:rPr lang="en-US" dirty="0" err="1"/>
              <a:t>en</a:t>
            </a:r>
            <a:r>
              <a:rPr lang="en-US" dirty="0"/>
              <a:t> route to the disks.</a:t>
            </a:r>
          </a:p>
          <a:p>
            <a:endParaRPr lang="en-US" dirty="0"/>
          </a:p>
        </p:txBody>
      </p:sp>
    </p:spTree>
    <p:extLst>
      <p:ext uri="{BB962C8B-B14F-4D97-AF65-F5344CB8AC3E}">
        <p14:creationId xmlns:p14="http://schemas.microsoft.com/office/powerpoint/2010/main" val="1457257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1797-1D44-1A41-9707-E73D22029194}"/>
              </a:ext>
            </a:extLst>
          </p:cNvPr>
          <p:cNvSpPr>
            <a:spLocks noGrp="1"/>
          </p:cNvSpPr>
          <p:nvPr>
            <p:ph type="title"/>
          </p:nvPr>
        </p:nvSpPr>
        <p:spPr/>
        <p:txBody>
          <a:bodyPr/>
          <a:lstStyle/>
          <a:p>
            <a:r>
              <a:rPr lang="en-US" dirty="0"/>
              <a:t>Solid State Disks</a:t>
            </a:r>
          </a:p>
        </p:txBody>
      </p:sp>
      <p:sp>
        <p:nvSpPr>
          <p:cNvPr id="3" name="Content Placeholder 2">
            <a:extLst>
              <a:ext uri="{FF2B5EF4-FFF2-40B4-BE49-F238E27FC236}">
                <a16:creationId xmlns:a16="http://schemas.microsoft.com/office/drawing/2014/main" id="{26F5E8B6-E7F1-474D-97EC-6D7B2B3CAF63}"/>
              </a:ext>
            </a:extLst>
          </p:cNvPr>
          <p:cNvSpPr>
            <a:spLocks noGrp="1"/>
          </p:cNvSpPr>
          <p:nvPr>
            <p:ph idx="1"/>
          </p:nvPr>
        </p:nvSpPr>
        <p:spPr/>
        <p:txBody>
          <a:bodyPr/>
          <a:lstStyle/>
          <a:p>
            <a:r>
              <a:rPr lang="en-US" dirty="0"/>
              <a:t>SSD is nonvolatile memory that is used like a hard drive. </a:t>
            </a:r>
          </a:p>
          <a:p>
            <a:r>
              <a:rPr lang="en-US" dirty="0"/>
              <a:t>There are many variations of this technology, from DRAM with a battery to allow it to maintain its state in a power failure.</a:t>
            </a:r>
          </a:p>
          <a:p>
            <a:r>
              <a:rPr lang="en-US" dirty="0"/>
              <a:t>SSDs have the same characteristics as traditional hard disks but can be more reliable because they have no moving parts and faster because they have no seek time or latency. </a:t>
            </a:r>
          </a:p>
          <a:p>
            <a:r>
              <a:rPr lang="en-US" dirty="0"/>
              <a:t>Consume less power.</a:t>
            </a:r>
          </a:p>
          <a:p>
            <a:r>
              <a:rPr lang="en-US" dirty="0"/>
              <a:t>Some SSDs are designed to connect directly to the system bus</a:t>
            </a:r>
          </a:p>
          <a:p>
            <a:endParaRPr lang="en-US" dirty="0"/>
          </a:p>
        </p:txBody>
      </p:sp>
    </p:spTree>
    <p:extLst>
      <p:ext uri="{BB962C8B-B14F-4D97-AF65-F5344CB8AC3E}">
        <p14:creationId xmlns:p14="http://schemas.microsoft.com/office/powerpoint/2010/main" val="578269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40C2-A833-8848-BEC0-6A7D34599DD4}"/>
              </a:ext>
            </a:extLst>
          </p:cNvPr>
          <p:cNvSpPr>
            <a:spLocks noGrp="1"/>
          </p:cNvSpPr>
          <p:nvPr>
            <p:ph type="title"/>
          </p:nvPr>
        </p:nvSpPr>
        <p:spPr/>
        <p:txBody>
          <a:bodyPr/>
          <a:lstStyle/>
          <a:p>
            <a:r>
              <a:rPr lang="en-US" dirty="0"/>
              <a:t>Magnetic Tapes</a:t>
            </a:r>
          </a:p>
        </p:txBody>
      </p:sp>
      <p:sp>
        <p:nvSpPr>
          <p:cNvPr id="3" name="Content Placeholder 2">
            <a:extLst>
              <a:ext uri="{FF2B5EF4-FFF2-40B4-BE49-F238E27FC236}">
                <a16:creationId xmlns:a16="http://schemas.microsoft.com/office/drawing/2014/main" id="{1EC4F179-72F3-B341-9AB5-9127F7D1D1AF}"/>
              </a:ext>
            </a:extLst>
          </p:cNvPr>
          <p:cNvSpPr>
            <a:spLocks noGrp="1"/>
          </p:cNvSpPr>
          <p:nvPr>
            <p:ph idx="1"/>
          </p:nvPr>
        </p:nvSpPr>
        <p:spPr/>
        <p:txBody>
          <a:bodyPr>
            <a:normAutofit fontScale="92500" lnSpcReduction="10000"/>
          </a:bodyPr>
          <a:lstStyle/>
          <a:p>
            <a:r>
              <a:rPr lang="en-US" dirty="0"/>
              <a:t>Magnetic tape was used as an early secondary-storage medium.</a:t>
            </a:r>
          </a:p>
          <a:p>
            <a:r>
              <a:rPr lang="en-US" dirty="0"/>
              <a:t>Its access time is slow compared with that of main memory and magnetic disk.</a:t>
            </a:r>
          </a:p>
          <a:p>
            <a:r>
              <a:rPr lang="en-US" dirty="0"/>
              <a:t>Random access to magnetic tape is about a thousand times slower than random access to magnetic disk.</a:t>
            </a:r>
          </a:p>
          <a:p>
            <a:r>
              <a:rPr lang="en-US" dirty="0"/>
              <a:t>Tapes are used mainly for backup, for storage of infrequently used information, and as a medium for transferring information from one system to another.</a:t>
            </a:r>
          </a:p>
          <a:p>
            <a:r>
              <a:rPr lang="en-US" dirty="0"/>
              <a:t>A tape is kept in a spool and is wound or rewound past a read–write head. Moving to the correct spot on a tape can take minutes, but once positioned, tape drives can write data at speeds comparable to disk drives.</a:t>
            </a:r>
          </a:p>
        </p:txBody>
      </p:sp>
    </p:spTree>
    <p:extLst>
      <p:ext uri="{BB962C8B-B14F-4D97-AF65-F5344CB8AC3E}">
        <p14:creationId xmlns:p14="http://schemas.microsoft.com/office/powerpoint/2010/main" val="96980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8A88-975B-1D41-85D6-2C0AD8727DDC}"/>
              </a:ext>
            </a:extLst>
          </p:cNvPr>
          <p:cNvSpPr>
            <a:spLocks noGrp="1"/>
          </p:cNvSpPr>
          <p:nvPr>
            <p:ph type="title"/>
          </p:nvPr>
        </p:nvSpPr>
        <p:spPr/>
        <p:txBody>
          <a:bodyPr/>
          <a:lstStyle/>
          <a:p>
            <a:r>
              <a:rPr lang="en-US" dirty="0"/>
              <a:t>Disk Structure</a:t>
            </a:r>
          </a:p>
        </p:txBody>
      </p:sp>
      <p:sp>
        <p:nvSpPr>
          <p:cNvPr id="3" name="Content Placeholder 2">
            <a:extLst>
              <a:ext uri="{FF2B5EF4-FFF2-40B4-BE49-F238E27FC236}">
                <a16:creationId xmlns:a16="http://schemas.microsoft.com/office/drawing/2014/main" id="{3A7A2842-3AEE-144E-ACD8-0ECAFB0AFF05}"/>
              </a:ext>
            </a:extLst>
          </p:cNvPr>
          <p:cNvSpPr>
            <a:spLocks noGrp="1"/>
          </p:cNvSpPr>
          <p:nvPr>
            <p:ph idx="1"/>
          </p:nvPr>
        </p:nvSpPr>
        <p:spPr/>
        <p:txBody>
          <a:bodyPr>
            <a:normAutofit fontScale="85000" lnSpcReduction="20000"/>
          </a:bodyPr>
          <a:lstStyle/>
          <a:p>
            <a:r>
              <a:rPr lang="en-US" dirty="0"/>
              <a:t>Logical Blocks: Modern magnetic disk drives are addressed as large one-dimensional arrays of logical blocks.</a:t>
            </a:r>
          </a:p>
          <a:p>
            <a:r>
              <a:rPr lang="en-US" dirty="0"/>
              <a:t>The size of a logical block is usually 512 bytes, although some disks can be low-level formatted to have a different logical block size, such as 1,024 bytes. </a:t>
            </a:r>
          </a:p>
          <a:p>
            <a:r>
              <a:rPr lang="en-US" dirty="0"/>
              <a:t>The one-dimensional array of logical blocks is mapped onto the sectors of the disk sequentially.</a:t>
            </a:r>
          </a:p>
          <a:p>
            <a:r>
              <a:rPr lang="en-US" dirty="0"/>
              <a:t>Sector 0 is the first sector of the first track on the outermost cylinder.</a:t>
            </a:r>
          </a:p>
          <a:p>
            <a:r>
              <a:rPr lang="en-US" dirty="0"/>
              <a:t>The mapping proceeds in order through that track</a:t>
            </a:r>
          </a:p>
          <a:p>
            <a:r>
              <a:rPr lang="en-US" dirty="0"/>
              <a:t>Then through the rest of the tracks in that cylinder.</a:t>
            </a:r>
          </a:p>
          <a:p>
            <a:r>
              <a:rPr lang="en-US" dirty="0"/>
              <a:t>And then through the rest of the cylinders from outermost to innermost.</a:t>
            </a:r>
          </a:p>
          <a:p>
            <a:r>
              <a:rPr lang="en-US" dirty="0"/>
              <a:t>Logical address can be converted to a cylinder number, a track number within that cylinder, and a sector number within that track.</a:t>
            </a:r>
          </a:p>
          <a:p>
            <a:pPr marL="0" indent="0">
              <a:buNone/>
            </a:pPr>
            <a:endParaRPr lang="en-US" dirty="0"/>
          </a:p>
        </p:txBody>
      </p:sp>
    </p:spTree>
    <p:extLst>
      <p:ext uri="{BB962C8B-B14F-4D97-AF65-F5344CB8AC3E}">
        <p14:creationId xmlns:p14="http://schemas.microsoft.com/office/powerpoint/2010/main" val="107252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7C31-02CC-2840-8E51-AA35731327FB}"/>
              </a:ext>
            </a:extLst>
          </p:cNvPr>
          <p:cNvSpPr>
            <a:spLocks noGrp="1"/>
          </p:cNvSpPr>
          <p:nvPr>
            <p:ph type="title"/>
          </p:nvPr>
        </p:nvSpPr>
        <p:spPr/>
        <p:txBody>
          <a:bodyPr/>
          <a:lstStyle/>
          <a:p>
            <a:r>
              <a:rPr lang="en-US" dirty="0"/>
              <a:t>Disk Structure</a:t>
            </a:r>
          </a:p>
        </p:txBody>
      </p:sp>
      <p:sp>
        <p:nvSpPr>
          <p:cNvPr id="3" name="Content Placeholder 2">
            <a:extLst>
              <a:ext uri="{FF2B5EF4-FFF2-40B4-BE49-F238E27FC236}">
                <a16:creationId xmlns:a16="http://schemas.microsoft.com/office/drawing/2014/main" id="{3BDDB103-EA0F-A64A-9C62-6C2923E8B197}"/>
              </a:ext>
            </a:extLst>
          </p:cNvPr>
          <p:cNvSpPr>
            <a:spLocks noGrp="1"/>
          </p:cNvSpPr>
          <p:nvPr>
            <p:ph idx="1"/>
          </p:nvPr>
        </p:nvSpPr>
        <p:spPr/>
        <p:txBody>
          <a:bodyPr>
            <a:normAutofit fontScale="77500" lnSpcReduction="20000"/>
          </a:bodyPr>
          <a:lstStyle/>
          <a:p>
            <a:r>
              <a:rPr lang="en-US" dirty="0"/>
              <a:t>Most disks have some defective sectors, but the mapping hides this by substituting spare sectors from elsewhere on the disk.</a:t>
            </a:r>
          </a:p>
          <a:p>
            <a:r>
              <a:rPr lang="en-US" dirty="0"/>
              <a:t>The number of sectors per track is not a constant on some drives.</a:t>
            </a:r>
          </a:p>
          <a:p>
            <a:r>
              <a:rPr lang="en-US" dirty="0"/>
              <a:t>Outer tracks can hold more sectors</a:t>
            </a:r>
          </a:p>
          <a:p>
            <a:r>
              <a:rPr lang="en-US" dirty="0"/>
              <a:t>As we move from outer zones to inner zones, the number of sectors per track decreases</a:t>
            </a:r>
          </a:p>
          <a:p>
            <a:r>
              <a:rPr lang="en-US" dirty="0"/>
              <a:t>The drive increases its rotation speed as the head moves from the outer to the inner tracks to keep the same rate of data moving under the head.</a:t>
            </a:r>
          </a:p>
          <a:p>
            <a:r>
              <a:rPr lang="en-US" dirty="0"/>
              <a:t>The density of bits decreases from inner tracks to outer tracks to keep the data rate constant. </a:t>
            </a:r>
          </a:p>
          <a:p>
            <a:r>
              <a:rPr lang="en-US" dirty="0"/>
              <a:t>This method is used in hard disks and is known as constant angular velocity (CAV).</a:t>
            </a:r>
          </a:p>
          <a:p>
            <a:r>
              <a:rPr lang="en-US" dirty="0"/>
              <a:t>The outer zone of a disk usually has several hundred sectors per track.</a:t>
            </a:r>
          </a:p>
          <a:p>
            <a:r>
              <a:rPr lang="en-US" dirty="0"/>
              <a:t>Large disks have tens of thousands of cylinders.</a:t>
            </a:r>
          </a:p>
        </p:txBody>
      </p:sp>
    </p:spTree>
    <p:extLst>
      <p:ext uri="{BB962C8B-B14F-4D97-AF65-F5344CB8AC3E}">
        <p14:creationId xmlns:p14="http://schemas.microsoft.com/office/powerpoint/2010/main" val="212929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718E5-B15E-0C45-831D-D0787CB675B9}"/>
              </a:ext>
            </a:extLst>
          </p:cNvPr>
          <p:cNvSpPr>
            <a:spLocks noGrp="1"/>
          </p:cNvSpPr>
          <p:nvPr>
            <p:ph type="title"/>
          </p:nvPr>
        </p:nvSpPr>
        <p:spPr/>
        <p:txBody>
          <a:bodyPr/>
          <a:lstStyle/>
          <a:p>
            <a:r>
              <a:rPr lang="en-US" dirty="0"/>
              <a:t>Host attached Storage</a:t>
            </a:r>
          </a:p>
        </p:txBody>
      </p:sp>
      <p:sp>
        <p:nvSpPr>
          <p:cNvPr id="3" name="Content Placeholder 2">
            <a:extLst>
              <a:ext uri="{FF2B5EF4-FFF2-40B4-BE49-F238E27FC236}">
                <a16:creationId xmlns:a16="http://schemas.microsoft.com/office/drawing/2014/main" id="{DCD43118-47EF-6F4E-9339-451EEFC7F520}"/>
              </a:ext>
            </a:extLst>
          </p:cNvPr>
          <p:cNvSpPr>
            <a:spLocks noGrp="1"/>
          </p:cNvSpPr>
          <p:nvPr>
            <p:ph idx="1"/>
          </p:nvPr>
        </p:nvSpPr>
        <p:spPr/>
        <p:txBody>
          <a:bodyPr/>
          <a:lstStyle/>
          <a:p>
            <a:r>
              <a:rPr lang="en-US" dirty="0"/>
              <a:t>Host-attached storage is storage accessed through local I/O ports.</a:t>
            </a:r>
          </a:p>
          <a:p>
            <a:r>
              <a:rPr lang="en-US" dirty="0"/>
              <a:t>Typical desktop PC uses an I/O bus architecture called IDE or ATA</a:t>
            </a:r>
          </a:p>
          <a:p>
            <a:r>
              <a:rPr lang="en-US" dirty="0"/>
              <a:t>This architecture supports a maximum of two drives per I/O bus. </a:t>
            </a:r>
          </a:p>
          <a:p>
            <a:r>
              <a:rPr lang="en-US" dirty="0"/>
              <a:t>High-end workstations and servers generally use more sophisticated I/O architectures such as fiber channel (FC).</a:t>
            </a:r>
          </a:p>
          <a:p>
            <a:r>
              <a:rPr lang="en-US" dirty="0"/>
              <a:t>FC is high-speed serial architecture that can operate over optical fiber or over a four-conductor copper cable.</a:t>
            </a:r>
          </a:p>
          <a:p>
            <a:pPr marL="0" indent="0">
              <a:buNone/>
            </a:pPr>
            <a:endParaRPr lang="en-US" dirty="0"/>
          </a:p>
          <a:p>
            <a:endParaRPr lang="en-US" dirty="0"/>
          </a:p>
        </p:txBody>
      </p:sp>
    </p:spTree>
    <p:extLst>
      <p:ext uri="{BB962C8B-B14F-4D97-AF65-F5344CB8AC3E}">
        <p14:creationId xmlns:p14="http://schemas.microsoft.com/office/powerpoint/2010/main" val="3688769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4656</Words>
  <Application>Microsoft Macintosh PowerPoint</Application>
  <PresentationFormat>Widescreen</PresentationFormat>
  <Paragraphs>266</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Mass Storage Structure</vt:lpstr>
      <vt:lpstr>Hard Disk Structure</vt:lpstr>
      <vt:lpstr>Key concepts</vt:lpstr>
      <vt:lpstr>Connection to Computer</vt:lpstr>
      <vt:lpstr>Solid State Disks</vt:lpstr>
      <vt:lpstr>Magnetic Tapes</vt:lpstr>
      <vt:lpstr>Disk Structure</vt:lpstr>
      <vt:lpstr>Disk Structure</vt:lpstr>
      <vt:lpstr>Host attached Storage</vt:lpstr>
      <vt:lpstr>Network attached storage</vt:lpstr>
      <vt:lpstr>Storage Area Network</vt:lpstr>
      <vt:lpstr>Disk Scheduling</vt:lpstr>
      <vt:lpstr>First come first Serve Scheduling</vt:lpstr>
      <vt:lpstr>Shortest Seek Time First Scheduling</vt:lpstr>
      <vt:lpstr>SCAN Scheduling</vt:lpstr>
      <vt:lpstr>C-SCAN Scheduling</vt:lpstr>
      <vt:lpstr>Disk Formatting</vt:lpstr>
      <vt:lpstr>Disk Formatting</vt:lpstr>
      <vt:lpstr>Boot Block:</vt:lpstr>
      <vt:lpstr>Boot Block</vt:lpstr>
      <vt:lpstr>Bad Blocks</vt:lpstr>
      <vt:lpstr>Sector Sparing</vt:lpstr>
      <vt:lpstr>Sector Slipping</vt:lpstr>
      <vt:lpstr>Swap Space Management</vt:lpstr>
      <vt:lpstr>Swap Area</vt:lpstr>
      <vt:lpstr>RAID: Redundant Arrays of Independent Disks</vt:lpstr>
      <vt:lpstr>Improvement in Performance via Parallelism</vt:lpstr>
      <vt:lpstr>RAID Levels:</vt:lpstr>
      <vt:lpstr>RAID Level 0</vt:lpstr>
      <vt:lpstr>RAID Level 1</vt:lpstr>
      <vt:lpstr>RAID Level 2</vt:lpstr>
      <vt:lpstr>RAID Level 3</vt:lpstr>
      <vt:lpstr>RAID Level 4</vt:lpstr>
      <vt:lpstr>RAID Level 5</vt:lpstr>
      <vt:lpstr>RAID Level 6</vt:lpstr>
      <vt:lpstr>RAID levels 0 + 1 and 1 + 0</vt:lpstr>
      <vt:lpstr>Snapshot and Replication</vt:lpstr>
      <vt:lpstr>Problems with RAID</vt:lpstr>
      <vt:lpstr>Checksums</vt:lpstr>
      <vt:lpstr>Pool Storage System</vt:lpstr>
      <vt:lpstr>Stable Storage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 Storage Structure</dc:title>
  <dc:creator>Microsoft Office User</dc:creator>
  <cp:lastModifiedBy>Microsoft Office User</cp:lastModifiedBy>
  <cp:revision>21</cp:revision>
  <dcterms:created xsi:type="dcterms:W3CDTF">2018-11-11T13:14:38Z</dcterms:created>
  <dcterms:modified xsi:type="dcterms:W3CDTF">2018-11-11T17:24:16Z</dcterms:modified>
</cp:coreProperties>
</file>